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57" r:id="rId3"/>
    <p:sldId id="258" r:id="rId4"/>
    <p:sldId id="263" r:id="rId5"/>
    <p:sldId id="264" r:id="rId6"/>
    <p:sldId id="259" r:id="rId7"/>
    <p:sldId id="260" r:id="rId8"/>
    <p:sldId id="265" r:id="rId9"/>
    <p:sldId id="267" r:id="rId10"/>
    <p:sldId id="261" r:id="rId11"/>
    <p:sldId id="262" r:id="rId12"/>
    <p:sldId id="268" r:id="rId13"/>
    <p:sldId id="270" r:id="rId14"/>
    <p:sldId id="271" r:id="rId1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4833" autoAdjust="0"/>
  </p:normalViewPr>
  <p:slideViewPr>
    <p:cSldViewPr>
      <p:cViewPr varScale="1">
        <p:scale>
          <a:sx n="41" d="100"/>
          <a:sy n="41" d="100"/>
        </p:scale>
        <p:origin x="-19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544693C-F764-4177-A607-A5D010F8D007}" type="datetimeFigureOut">
              <a:rPr lang="en-US" smtClean="0"/>
              <a:pPr/>
              <a:t>12/19/2011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BA67FE0-81DC-4912-9226-DEDE82CEEEC9}" type="slidenum">
              <a:rPr lang="en-US" smtClean="0"/>
              <a:pPr/>
              <a:t>‹#›</a:t>
            </a:fld>
            <a:endParaRPr lang="en-US"/>
          </a:p>
        </p:txBody>
      </p:sp>
    </p:spTree>
    <p:extLst>
      <p:ext uri="{BB962C8B-B14F-4D97-AF65-F5344CB8AC3E}">
        <p14:creationId xmlns:p14="http://schemas.microsoft.com/office/powerpoint/2010/main" xmlns="" val="209867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by asking about the “average gamer”.  Poll the audience</a:t>
            </a:r>
            <a:r>
              <a:rPr lang="en-US" baseline="0" dirty="0" smtClean="0"/>
              <a:t> to ask about favorite games.  Note that each of these games has a lot of the same elements – players and purpose.  </a:t>
            </a:r>
            <a:endParaRPr lang="en-US" dirty="0"/>
          </a:p>
        </p:txBody>
      </p:sp>
      <p:sp>
        <p:nvSpPr>
          <p:cNvPr id="4" name="Slide Number Placeholder 3"/>
          <p:cNvSpPr>
            <a:spLocks noGrp="1"/>
          </p:cNvSpPr>
          <p:nvPr>
            <p:ph type="sldNum" sz="quarter" idx="10"/>
          </p:nvPr>
        </p:nvSpPr>
        <p:spPr/>
        <p:txBody>
          <a:bodyPr/>
          <a:lstStyle/>
          <a:p>
            <a:fld id="{8BA67FE0-81DC-4912-9226-DEDE82CEEE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SCVNGR uses RFID tags to track objects</a:t>
            </a:r>
            <a:r>
              <a:rPr lang="en-US" baseline="0" dirty="0" smtClean="0"/>
              <a:t> as part of a scavenger hunt.  When an object’s tag is photographed, a challenge appears on the game interface (in this case, a cell phone).  Once the challenge is fulfilled, then the next object can be sought and another challenge performed.  Rewards include coupons, free items and other small rewards.  This is similar to something we could conceive of rather easily, and gameplay follows expectations of game players: a quest to find the right tag, a reward when the right tag is found and a new challenge assigned.</a:t>
            </a:r>
          </a:p>
          <a:p>
            <a:endParaRPr lang="en-US" baseline="0" dirty="0" smtClean="0"/>
          </a:p>
          <a:p>
            <a:r>
              <a:rPr lang="en-US" baseline="0" dirty="0" smtClean="0"/>
              <a:t>The use of RFID tags would allow visitors to access label copy as found on our website – a process facilitated by a database upgrade!  This kind of access would give us tremendous flexibility in designing games in conjunction with our website and permit full integration with objects.  </a:t>
            </a:r>
          </a:p>
          <a:p>
            <a:endParaRPr lang="en-US" baseline="0" dirty="0" smtClean="0"/>
          </a:p>
          <a:p>
            <a:r>
              <a:rPr lang="en-US" baseline="0" dirty="0" smtClean="0"/>
              <a:t>Two types of games here that we can work with, both in terms of thinking of the museum as experience: The scripted game, which is more of a narrative style framework, and the discernible game in which player skill plays a major role in how the game will be played.</a:t>
            </a:r>
          </a:p>
          <a:p>
            <a:endParaRPr lang="en-US" dirty="0"/>
          </a:p>
        </p:txBody>
      </p:sp>
      <p:sp>
        <p:nvSpPr>
          <p:cNvPr id="4" name="Slide Number Placeholder 3"/>
          <p:cNvSpPr>
            <a:spLocks noGrp="1"/>
          </p:cNvSpPr>
          <p:nvPr>
            <p:ph type="sldNum" sz="quarter" idx="10"/>
          </p:nvPr>
        </p:nvSpPr>
        <p:spPr/>
        <p:txBody>
          <a:bodyPr/>
          <a:lstStyle/>
          <a:p>
            <a:fld id="{743AC2BE-4BA0-4541-B4BE-93E2837B35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2010 Horizon Report and an</a:t>
            </a:r>
            <a:r>
              <a:rPr lang="en-US" baseline="0" dirty="0" smtClean="0"/>
              <a:t> article in the Seattle Times discuss the inability of younger people to perform basic computer functions, such as attaching documents to an e-mail.  This younger population tend to be poorer and located in either inner city or rural areas.  What we’re starting to see is a second digital divide, one between those who have had long exposure to computers with a full complement of software and those who have been limited to cell phones and computers lacking capabilities such as Microsoft Office and broadband connectivity.  Originally, the “digital divide” referred to access to the Internet and to computer hardware; it was assumed that, if you had a computer, you were likely computer literate.  That no longer holds true, as 1.3 billion people worldwide have cell phones, and data plans for cell phones targeted to low-income users have become increasingly more affordable.  Today, the digital divide is about who can use computers with enough proficiency to perform basic tasks such as attaching documents to emails and deep viewing of webpages, and those who cannot.</a:t>
            </a:r>
          </a:p>
          <a:p>
            <a:r>
              <a:rPr lang="en-US" baseline="0" dirty="0" smtClean="0"/>
              <a:t>	A possible solution to this is keeping well informed docents on hand to help visitors decipher the games themselves and aid in </a:t>
            </a:r>
            <a:r>
              <a:rPr lang="en-US" baseline="0" dirty="0" err="1" smtClean="0"/>
              <a:t>gameplay</a:t>
            </a:r>
            <a:r>
              <a:rPr lang="en-US" baseline="0" dirty="0" smtClean="0"/>
              <a:t>.  These “official cheat sheets” act as guides for the game as well as in their traditional role as museum guides.  Because they are already trained not to be intrusive but to inform the public in ways that can enhance the viewer’s understanding of a work (a la VTS), they would be well suited to perform this role.</a:t>
            </a:r>
          </a:p>
          <a:p>
            <a:r>
              <a:rPr lang="en-US" baseline="0" dirty="0" smtClean="0"/>
              <a:t>	A more pressing issue that affects a number of museums is the lack of good technical support within museums.  The DIA currently does not have a database manager on site, and other museums I have spoken with also state that their internal databases either do not contain a complete record of their holdings, include uncorrected errors or are simply out of date.  This practical problem limits how data from the museum collection can be streamed into the game itself.  In a perfect world, the game would be reflective of the collection, and the Room of Wonders game illustrates perfectly how a museum database can be used to enhance </a:t>
            </a:r>
            <a:r>
              <a:rPr lang="en-US" baseline="0" dirty="0" err="1" smtClean="0"/>
              <a:t>gameplay</a:t>
            </a:r>
            <a:r>
              <a:rPr lang="en-US" baseline="0" dirty="0" smtClean="0"/>
              <a:t>.  A limited database can hinder the possibilities for game development and inhibit the potential for further game incorporation.</a:t>
            </a:r>
          </a:p>
          <a:p>
            <a:endParaRPr lang="en-US" baseline="0" dirty="0" smtClean="0"/>
          </a:p>
          <a:p>
            <a:r>
              <a:rPr lang="en-US" baseline="0" dirty="0" smtClean="0"/>
              <a:t>Just because it’s a game doesn’t mean it can’t be meaningful.  Games have to make sense, and they have to present enough information to help lead visitors to accurate conclusions.  However, I was recently made aware that the meanings people do bring to the museum may not be at all accurate or so agenda-driven that the museum’s message is subsumed.  (mention dragon box in the Chinese gallery).  We may wind up with frustrated gamers whose own perspectives were not validated through the game.  </a:t>
            </a:r>
          </a:p>
          <a:p>
            <a:endParaRPr lang="en-US" baseline="0" dirty="0" smtClean="0"/>
          </a:p>
          <a:p>
            <a:r>
              <a:rPr lang="en-US" baseline="0" dirty="0" smtClean="0"/>
              <a:t>Games also have to be fun.  No matter the content, games are intended to be entertaining as well as stimulating and informative.  A game becomes a wonderful takeaway for all audiences – keep in mind that 37% of all games are over 40, and that there are more female gamers over 50 (13%) than male gamers between the ages of 11-17 (11%), and that a well-designed game can appeal to all audiences.  A game that’s not fun – either a bad story, difficult or confusing </a:t>
            </a:r>
            <a:r>
              <a:rPr lang="en-US" baseline="0" dirty="0" err="1" smtClean="0"/>
              <a:t>gameplay</a:t>
            </a:r>
            <a:r>
              <a:rPr lang="en-US" baseline="0" dirty="0" smtClean="0"/>
              <a:t> or an unsatisfactory conclusion – will simply keep visitors away.</a:t>
            </a:r>
            <a:br>
              <a:rPr lang="en-US" baseline="0" dirty="0" smtClean="0"/>
            </a:br>
            <a:r>
              <a:rPr lang="en-US" baseline="0" dirty="0" smtClean="0"/>
              <a:t/>
            </a:r>
            <a:br>
              <a:rPr lang="en-US" baseline="0" dirty="0" smtClean="0"/>
            </a:br>
            <a:r>
              <a:rPr lang="en-US" baseline="0" dirty="0" smtClean="0"/>
              <a:t>Audience development is key to understanding what we can offer and to whom.  It is not necessarily true that older people are less adept at using computers, or that younger people are naturally gifted in this area.  </a:t>
            </a:r>
            <a:endParaRPr lang="en-US" dirty="0"/>
          </a:p>
        </p:txBody>
      </p:sp>
      <p:sp>
        <p:nvSpPr>
          <p:cNvPr id="4" name="Slide Number Placeholder 3"/>
          <p:cNvSpPr>
            <a:spLocks noGrp="1"/>
          </p:cNvSpPr>
          <p:nvPr>
            <p:ph type="sldNum" sz="quarter" idx="10"/>
          </p:nvPr>
        </p:nvSpPr>
        <p:spPr/>
        <p:txBody>
          <a:bodyPr/>
          <a:lstStyle/>
          <a:p>
            <a:fld id="{743AC2BE-4BA0-4541-B4BE-93E2837B355E}" type="slidenum">
              <a:rPr lang="en-US" smtClean="0"/>
              <a:pPr/>
              <a:t>11</a:t>
            </a:fld>
            <a:endParaRPr lang="en-US"/>
          </a:p>
        </p:txBody>
      </p:sp>
    </p:spTree>
    <p:extLst>
      <p:ext uri="{BB962C8B-B14F-4D97-AF65-F5344CB8AC3E}">
        <p14:creationId xmlns:p14="http://schemas.microsoft.com/office/powerpoint/2010/main" xmlns="" val="60960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A67FE0-81DC-4912-9226-DEDE82CEEEC9}" type="slidenum">
              <a:rPr lang="en-US" smtClean="0"/>
              <a:pPr/>
              <a:t>12</a:t>
            </a:fld>
            <a:endParaRPr lang="en-US"/>
          </a:p>
        </p:txBody>
      </p:sp>
    </p:spTree>
    <p:extLst>
      <p:ext uri="{BB962C8B-B14F-4D97-AF65-F5344CB8AC3E}">
        <p14:creationId xmlns:p14="http://schemas.microsoft.com/office/powerpoint/2010/main" xmlns="" val="335321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3AC2BE-4BA0-4541-B4BE-93E2837B355E}" type="slidenum">
              <a:rPr lang="en-US" smtClean="0"/>
              <a:pPr/>
              <a:t>13</a:t>
            </a:fld>
            <a:endParaRPr lang="en-US"/>
          </a:p>
        </p:txBody>
      </p:sp>
    </p:spTree>
    <p:extLst>
      <p:ext uri="{BB962C8B-B14F-4D97-AF65-F5344CB8AC3E}">
        <p14:creationId xmlns:p14="http://schemas.microsoft.com/office/powerpoint/2010/main" xmlns="" val="297972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3AC2BE-4BA0-4541-B4BE-93E2837B355E}" type="slidenum">
              <a:rPr lang="en-US" smtClean="0"/>
              <a:pPr/>
              <a:t>14</a:t>
            </a:fld>
            <a:endParaRPr lang="en-US"/>
          </a:p>
        </p:txBody>
      </p:sp>
    </p:spTree>
    <p:extLst>
      <p:ext uri="{BB962C8B-B14F-4D97-AF65-F5344CB8AC3E}">
        <p14:creationId xmlns:p14="http://schemas.microsoft.com/office/powerpoint/2010/main" xmlns="" val="157528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games possess</a:t>
            </a:r>
            <a:r>
              <a:rPr lang="en-US" baseline="0" dirty="0" smtClean="0"/>
              <a:t> the four main components of most systems: They have objects, which may or may not include the players themselves; they have qualities peculiar to the game itself; there are logical relationships among all the objects in the game; and they exist in an environment which has an impact on the game.  In a museum context, this is a particularly prescient idea, which we’ll expand on later.  </a:t>
            </a:r>
          </a:p>
          <a:p>
            <a:endParaRPr lang="en-US" baseline="0" dirty="0" smtClean="0"/>
          </a:p>
          <a:p>
            <a:r>
              <a:rPr lang="en-US" baseline="0" dirty="0" smtClean="0"/>
              <a:t>Games are not merely entertainment, however.  Games are the product of human minds, an imagined landscape in which people choose to participate.  </a:t>
            </a:r>
            <a:r>
              <a:rPr lang="en-US" baseline="0" dirty="0" err="1" smtClean="0"/>
              <a:t>Gameplay</a:t>
            </a:r>
            <a:r>
              <a:rPr lang="en-US" baseline="0" dirty="0" smtClean="0"/>
              <a:t> itself forges a contract between the game and the </a:t>
            </a:r>
            <a:r>
              <a:rPr lang="en-US" baseline="0" dirty="0" err="1" smtClean="0"/>
              <a:t>gameplayer</a:t>
            </a:r>
            <a:r>
              <a:rPr lang="en-US" baseline="0" dirty="0" smtClean="0"/>
              <a:t>. If the player continues to play, that means the ideas of the game creator are validated with each play, and the gamer agrees that the game makes sense.  The ideas of the game designer are part and parcel of the game experience as a result.  You can’t have a game in that sense without someone holding the strings.  (Monopoly was designed by just such a feller.)</a:t>
            </a:r>
          </a:p>
          <a:p>
            <a:endParaRPr lang="en-US" baseline="0" dirty="0" smtClean="0"/>
          </a:p>
          <a:p>
            <a:r>
              <a:rPr lang="en-US" baseline="0" dirty="0" err="1" smtClean="0"/>
              <a:t>Abt’s</a:t>
            </a:r>
            <a:r>
              <a:rPr lang="en-US" baseline="0" dirty="0" smtClean="0"/>
              <a:t> take is probably the most intriguing for our purposes.  A game is a pathway into interacting with a subject in a manner that most likely would be impossible otherwise.  Now let’s think about museums, the temple of the untouchable object.  Museums preserve objects – they’re in a case or in storage, away from light and moisture and usually away from the public eye.  A game, while creating a set framework for interacting and understanding an object, is useful for allowing access to objects and presenting a particular understanding of what they are and why they’re important.   A video game, therefore, allows visitors a unique, interactive experience with objects they wouldn’t normally be able to work with.</a:t>
            </a:r>
            <a:endParaRPr lang="en-US" dirty="0"/>
          </a:p>
        </p:txBody>
      </p:sp>
      <p:sp>
        <p:nvSpPr>
          <p:cNvPr id="4" name="Slide Number Placeholder 3"/>
          <p:cNvSpPr>
            <a:spLocks noGrp="1"/>
          </p:cNvSpPr>
          <p:nvPr>
            <p:ph type="sldNum" sz="quarter" idx="10"/>
          </p:nvPr>
        </p:nvSpPr>
        <p:spPr/>
        <p:txBody>
          <a:bodyPr/>
          <a:lstStyle/>
          <a:p>
            <a:fld id="{8BA67FE0-81DC-4912-9226-DEDE82CEEEC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research has been done to ascertain what, in</a:t>
            </a:r>
            <a:r>
              <a:rPr lang="en-US" baseline="0" dirty="0" smtClean="0"/>
              <a:t> fact, a video game is.  </a:t>
            </a:r>
          </a:p>
          <a:p>
            <a:endParaRPr lang="en-US" baseline="0" dirty="0" smtClean="0"/>
          </a:p>
          <a:p>
            <a:r>
              <a:rPr lang="en-US" baseline="0" dirty="0" smtClean="0"/>
              <a:t>The fact that it’s played on a video device sounds like something from the Captain Obvious department, but it’s not.  The fact that it’s played on a screen defines at least some of the environment and interaction of the game.  The gaming device helps shape the actions of the players and provides a method for giving and receiving commands.  Unlike a board game, a video device can provide elaborate, animated feedback, and mobile video games in particular can incorporate both real-world and video-based objects.  The game itself can expand beyond the device to take in the user’s entire experience.</a:t>
            </a:r>
          </a:p>
          <a:p>
            <a:endParaRPr lang="en-US" baseline="0" dirty="0" smtClean="0"/>
          </a:p>
          <a:p>
            <a:pPr defTabSz="929579">
              <a:defRPr/>
            </a:pPr>
            <a:r>
              <a:rPr lang="en-US" baseline="0" dirty="0" smtClean="0"/>
              <a:t>Museums are based on narratives – each object in the museum includes a </a:t>
            </a:r>
            <a:r>
              <a:rPr lang="en-US" baseline="0" dirty="0" err="1" smtClean="0"/>
              <a:t>backstory</a:t>
            </a:r>
            <a:r>
              <a:rPr lang="en-US" baseline="0" dirty="0" smtClean="0"/>
              <a:t> that museum professionals tease out and make real for visitors.  Video games also contain a narrative structure, and therefore the expected behavior and outcomes for visitors should not be too different from that already exhibited.  When a video game creates an immersive world, it usually keeps the action entirely within the framework of the game.  But let’s take as an example a game developed by the Smithsonian, “Ghosts of a Chance”.  This game was designed to function as an alternative reality game – the computer framework provided </a:t>
            </a:r>
            <a:endParaRPr lang="en-US" dirty="0" smtClean="0"/>
          </a:p>
          <a:p>
            <a:endParaRPr lang="en-US" baseline="0" dirty="0" smtClean="0"/>
          </a:p>
          <a:p>
            <a:r>
              <a:rPr lang="en-US" baseline="0" dirty="0" smtClean="0"/>
              <a:t>Game design is a new branch of study, and it is focused on both the visual design and the intellectual framework of the game.  According to </a:t>
            </a:r>
            <a:r>
              <a:rPr lang="en-US" baseline="0" dirty="0" err="1" smtClean="0"/>
              <a:t>Salen</a:t>
            </a:r>
            <a:r>
              <a:rPr lang="en-US" baseline="0" dirty="0" smtClean="0"/>
              <a:t> and Zimmerman, gameplay is a series of cause/effect pairs: every decision, or move, made by the player returns a response from the game.  These decisions, however must lead to meaningful outcomes – the players need to care about what happens or else the game is over.  The play has to be engaging, the story has to be compelling (at least on the surface) and the challenges in the game must be solvable and progress in difficulty, with some kind of tangible result (if you hit a spaceship, it blows up).  In addition, all actions play into the final outcome of the game.  </a:t>
            </a:r>
          </a:p>
          <a:p>
            <a:endParaRPr lang="en-US" baseline="0" dirty="0" smtClean="0"/>
          </a:p>
        </p:txBody>
      </p:sp>
      <p:sp>
        <p:nvSpPr>
          <p:cNvPr id="4" name="Slide Number Placeholder 3"/>
          <p:cNvSpPr>
            <a:spLocks noGrp="1"/>
          </p:cNvSpPr>
          <p:nvPr>
            <p:ph type="sldNum" sz="quarter" idx="10"/>
          </p:nvPr>
        </p:nvSpPr>
        <p:spPr/>
        <p:txBody>
          <a:bodyPr/>
          <a:lstStyle/>
          <a:p>
            <a:fld id="{743AC2BE-4BA0-4541-B4BE-93E2837B355E}" type="slidenum">
              <a:rPr lang="en-US" smtClean="0"/>
              <a:pPr/>
              <a:t>3</a:t>
            </a:fld>
            <a:endParaRPr lang="en-US"/>
          </a:p>
        </p:txBody>
      </p:sp>
    </p:spTree>
    <p:extLst>
      <p:ext uri="{BB962C8B-B14F-4D97-AF65-F5344CB8AC3E}">
        <p14:creationId xmlns:p14="http://schemas.microsoft.com/office/powerpoint/2010/main" xmlns="" val="423412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A67FE0-81DC-4912-9226-DEDE82CEEE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DIA</a:t>
            </a:r>
            <a:r>
              <a:rPr lang="en-US" baseline="0" dirty="0" smtClean="0"/>
              <a:t> was founded in 1885 and celebrated its 125</a:t>
            </a:r>
            <a:r>
              <a:rPr lang="en-US" baseline="30000" dirty="0" smtClean="0"/>
              <a:t>th</a:t>
            </a:r>
            <a:r>
              <a:rPr lang="en-US" baseline="0" dirty="0" smtClean="0"/>
              <a:t> anniversary last year.  It conducts a series of public programs to both urban and suburban audiences, including day camps, art projects that can be completed in a single visit and outreach to the disabled.  It offers a number of different types of school tours, specifically traditional ones based on art historical concepts and others which use Visual Thinking Strategies as a critical thinking exercise.</a:t>
            </a:r>
          </a:p>
          <a:p>
            <a:endParaRPr lang="en-US" baseline="0" dirty="0" smtClean="0"/>
          </a:p>
          <a:p>
            <a:r>
              <a:rPr lang="en-US" baseline="0" dirty="0" smtClean="0"/>
              <a:t>Like all institutions, the Museum has experienced a series of financial setbacks that have cut into the offerings that it can undertake.  Yet the DIA, in its mission to “create experiences that help each visitor find personal meaning in art”, continues to seek innovative, exciting avenues into the minds of their public.  Video games are an excellent solution, since adding video games acknowledges the reality of the average gamer and creates additional opportunities for visitors to explore and understand art.</a:t>
            </a:r>
          </a:p>
          <a:p>
            <a:endParaRPr lang="en-US" baseline="0" dirty="0" smtClean="0"/>
          </a:p>
          <a:p>
            <a:r>
              <a:rPr lang="en-US" baseline="0" dirty="0" smtClean="0"/>
              <a:t>What the museum needed was some basic ideas as to what kind of games would work with the institution, </a:t>
            </a:r>
            <a:endParaRPr lang="en-US" dirty="0"/>
          </a:p>
        </p:txBody>
      </p:sp>
      <p:sp>
        <p:nvSpPr>
          <p:cNvPr id="4" name="Slide Number Placeholder 3"/>
          <p:cNvSpPr>
            <a:spLocks noGrp="1"/>
          </p:cNvSpPr>
          <p:nvPr>
            <p:ph type="sldNum" sz="quarter" idx="10"/>
          </p:nvPr>
        </p:nvSpPr>
        <p:spPr/>
        <p:txBody>
          <a:bodyPr/>
          <a:lstStyle/>
          <a:p>
            <a:fld id="{8BA67FE0-81DC-4912-9226-DEDE82CEEE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DIA does not have a single game expert</a:t>
            </a:r>
            <a:r>
              <a:rPr lang="en-US" baseline="0" dirty="0" smtClean="0"/>
              <a:t> on its staff – this is hardly unusual, since most museums don’t generally require an in-house game designer.  But if the average gamer is 37 years old and plays about an hour or so a day, and if 60% of the US population consists of regular gamers, then it would be surprising if the DIA did not have a single employee unfamiliar with games.  This of course is absurd, and we can safely assume that there is a coterie of individuals who would be familiar enough with game play to work with a team to develop a custom interface to create in-house video games.  </a:t>
            </a:r>
            <a:endParaRPr lang="en-US" dirty="0" smtClean="0"/>
          </a:p>
          <a:p>
            <a:endParaRPr lang="en-US" dirty="0" smtClean="0"/>
          </a:p>
          <a:p>
            <a:r>
              <a:rPr lang="en-US" dirty="0" smtClean="0"/>
              <a:t>This would be an introductory framework</a:t>
            </a:r>
            <a:r>
              <a:rPr lang="en-US" baseline="0" dirty="0" smtClean="0"/>
              <a:t> in which the elements of a game would be inserted.  The gameplay itself may be fairly generic in design, but a well-developed narrative would compensate.  Narrative is key, as Warren Spector noted in 2004.</a:t>
            </a:r>
          </a:p>
          <a:p>
            <a:endParaRPr lang="en-US" baseline="0" dirty="0" smtClean="0"/>
          </a:p>
          <a:p>
            <a:r>
              <a:rPr lang="en-US" baseline="0" dirty="0" smtClean="0"/>
              <a:t>Let’s think about basic gameplay.  It involves an explicit contract with the gamer and the game developer – a set of rules are established by the game, and the game player agrees to them by playing the game.  Games are immersive, flexible and interdisciplinary by design: we incorporate all our senses, many of our skills (including spatial reasoning, manual dexterity and narrative development) and a great deal of personal knowledge when playing games.  Far from idle entertainment, games are poised to be a major tool for education in the next few years.</a:t>
            </a:r>
          </a:p>
          <a:p>
            <a:endParaRPr lang="en-US" baseline="0" dirty="0" smtClean="0"/>
          </a:p>
          <a:p>
            <a:r>
              <a:rPr lang="en-US" baseline="0" dirty="0" smtClean="0"/>
              <a:t>Our games therefore must include basic information known only to us and other information made explicit to the player.</a:t>
            </a:r>
            <a:endParaRPr lang="en-US" dirty="0"/>
          </a:p>
        </p:txBody>
      </p:sp>
      <p:sp>
        <p:nvSpPr>
          <p:cNvPr id="4" name="Slide Number Placeholder 3"/>
          <p:cNvSpPr>
            <a:spLocks noGrp="1"/>
          </p:cNvSpPr>
          <p:nvPr>
            <p:ph type="sldNum" sz="quarter" idx="10"/>
          </p:nvPr>
        </p:nvSpPr>
        <p:spPr/>
        <p:txBody>
          <a:bodyPr/>
          <a:lstStyle/>
          <a:p>
            <a:fld id="{743AC2BE-4BA0-4541-B4BE-93E2837B355E}" type="slidenum">
              <a:rPr lang="en-US" smtClean="0"/>
              <a:pPr/>
              <a:t>6</a:t>
            </a:fld>
            <a:endParaRPr lang="en-US"/>
          </a:p>
        </p:txBody>
      </p:sp>
    </p:spTree>
    <p:extLst>
      <p:ext uri="{BB962C8B-B14F-4D97-AF65-F5344CB8AC3E}">
        <p14:creationId xmlns:p14="http://schemas.microsoft.com/office/powerpoint/2010/main" xmlns="" val="186262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Ease</a:t>
            </a:r>
            <a:r>
              <a:rPr lang="en-US" baseline="0" dirty="0" smtClean="0"/>
              <a:t> of use will be the thorny part here.  “Simple” and “easy” aren’t synonyms.  But what we’re aiming for is a reusable framework that permits customization  on the curatorial or L&amp;I end.  The backend will be the same, the data input screen we saw in the last slide.  The front end, however, while basic, may include customizable elements such as color, question or puzzle format and avatars.  This interface should be customized in a way that it signals to the game player what to do next or how to proceed.  In that way, it’s a little like poetry.</a:t>
            </a:r>
            <a:endParaRPr lang="en-US" dirty="0"/>
          </a:p>
        </p:txBody>
      </p:sp>
      <p:sp>
        <p:nvSpPr>
          <p:cNvPr id="4" name="Slide Number Placeholder 3"/>
          <p:cNvSpPr>
            <a:spLocks noGrp="1"/>
          </p:cNvSpPr>
          <p:nvPr>
            <p:ph type="sldNum" sz="quarter" idx="10"/>
          </p:nvPr>
        </p:nvSpPr>
        <p:spPr/>
        <p:txBody>
          <a:bodyPr/>
          <a:lstStyle/>
          <a:p>
            <a:fld id="{743AC2BE-4BA0-4541-B4BE-93E2837B355E}" type="slidenum">
              <a:rPr lang="en-US" smtClean="0"/>
              <a:pPr/>
              <a:t>7</a:t>
            </a:fld>
            <a:endParaRPr lang="en-US"/>
          </a:p>
        </p:txBody>
      </p:sp>
    </p:spTree>
    <p:extLst>
      <p:ext uri="{BB962C8B-B14F-4D97-AF65-F5344CB8AC3E}">
        <p14:creationId xmlns:p14="http://schemas.microsoft.com/office/powerpoint/2010/main" xmlns="" val="285231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derive this list from Katie </a:t>
            </a:r>
            <a:r>
              <a:rPr lang="en-US" dirty="0" err="1" smtClean="0"/>
              <a:t>Salen</a:t>
            </a:r>
            <a:r>
              <a:rPr lang="en-US" dirty="0" smtClean="0"/>
              <a:t> and Eric Zimmerman’s excellent</a:t>
            </a:r>
            <a:r>
              <a:rPr lang="en-US" baseline="0" dirty="0" smtClean="0"/>
              <a:t> book Rules of Play.  Museums are experiential at their core and must be considered in that context.  Here, the objects are probably the most obvious component – they are on display and taken out of their original contexts.  </a:t>
            </a:r>
          </a:p>
          <a:p>
            <a:r>
              <a:rPr lang="en-US" baseline="0" dirty="0" smtClean="0"/>
              <a:t>	The museum itself comprises specific qualities not gained elsewhere – the aura is alive and well, and Walter Benjamin can continue to rest peacefully.  The original object is ostensibly only available in the museum, and no digital </a:t>
            </a:r>
            <a:r>
              <a:rPr lang="en-US" baseline="0" dirty="0" err="1" smtClean="0"/>
              <a:t>replicant</a:t>
            </a:r>
            <a:r>
              <a:rPr lang="en-US" baseline="0" dirty="0" smtClean="0"/>
              <a:t> to date appears to manage the same experiential pull of the original, even if the digital object can be manipulated in ways an original cannot.  </a:t>
            </a:r>
          </a:p>
          <a:p>
            <a:r>
              <a:rPr lang="en-US" baseline="0" dirty="0" smtClean="0"/>
              <a:t>	Third, we have already established a relationship of our own with the museum.  We as visitors expect a particular experience when we go, and we anticipate that we will have a guided contact with the objects.  But the objects themselves are placed in galleries which allow the objects to maintain a relationship with each other, and these relationships are often defined by a curator through panel text.</a:t>
            </a:r>
          </a:p>
          <a:p>
            <a:r>
              <a:rPr lang="en-US" baseline="0" dirty="0" smtClean="0"/>
              <a:t>	Fourth and last, the museum itself is a unique environment.  Museums are designed for the preservation and exhibition of objects, and often are constructed to heighten the awareness of its role as a public building.  </a:t>
            </a:r>
          </a:p>
          <a:p>
            <a:endParaRPr lang="en-US" baseline="0" dirty="0" smtClean="0"/>
          </a:p>
          <a:p>
            <a:r>
              <a:rPr lang="en-US" baseline="0" dirty="0" smtClean="0"/>
              <a:t>Video games work along similar parallels and visitor behavior may coincide quite nicely with the expected behaviors of games.  Unlike games, however, where the designer </a:t>
            </a:r>
            <a:endParaRPr lang="en-US" dirty="0"/>
          </a:p>
        </p:txBody>
      </p:sp>
      <p:sp>
        <p:nvSpPr>
          <p:cNvPr id="4" name="Slide Number Placeholder 3"/>
          <p:cNvSpPr>
            <a:spLocks noGrp="1"/>
          </p:cNvSpPr>
          <p:nvPr>
            <p:ph type="sldNum" sz="quarter" idx="10"/>
          </p:nvPr>
        </p:nvSpPr>
        <p:spPr/>
        <p:txBody>
          <a:bodyPr/>
          <a:lstStyle/>
          <a:p>
            <a:fld id="{8BA67FE0-81DC-4912-9226-DEDE82CEEE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video games as</a:t>
            </a:r>
            <a:r>
              <a:rPr lang="en-US" baseline="0" dirty="0" smtClean="0"/>
              <a:t> interpretative devices is nothing new.  The use of video games for educational purposes dates to the beginning of video games, with the initial version of the well-known history game The Oregon Trail first conceived in 1975.  Other games such as Where in the World is Carmen </a:t>
            </a:r>
            <a:r>
              <a:rPr lang="en-US" baseline="0" dirty="0" err="1" smtClean="0"/>
              <a:t>Sandiego</a:t>
            </a:r>
            <a:r>
              <a:rPr lang="en-US" baseline="0" dirty="0" smtClean="0"/>
              <a:t> and less-directly educational simulators have transcended their original contexts and have become incredibly popular on a general level.  More and more museums, including the Getty Villa, have also incorporated video games into their interpretation. http://meaningfulplay.msu.edu/program.php?session=111</a:t>
            </a:r>
          </a:p>
          <a:p>
            <a:endParaRPr lang="en-US" baseline="0" dirty="0" smtClean="0"/>
          </a:p>
          <a:p>
            <a:r>
              <a:rPr lang="en-US" baseline="0" dirty="0" smtClean="0"/>
              <a:t>Museums themselves have been getting in on the action for about twenty years, with the earliest museum-based video games dating to about 1991.  </a:t>
            </a:r>
          </a:p>
          <a:p>
            <a:endParaRPr lang="en-US" baseline="0" dirty="0" smtClean="0"/>
          </a:p>
          <a:p>
            <a:r>
              <a:rPr lang="en-US" baseline="0" dirty="0" smtClean="0"/>
              <a:t>The FRAME model http://www.kahnplus.com/en/work/case_frame.htm – excellent use of 3d </a:t>
            </a:r>
            <a:r>
              <a:rPr lang="en-US" baseline="0" dirty="0" err="1" smtClean="0"/>
              <a:t>modelling</a:t>
            </a:r>
            <a:r>
              <a:rPr lang="en-US" baseline="0" dirty="0" smtClean="0"/>
              <a:t> and a combination of gameplay techniques</a:t>
            </a:r>
            <a:endParaRPr lang="en-US" dirty="0"/>
          </a:p>
        </p:txBody>
      </p:sp>
      <p:sp>
        <p:nvSpPr>
          <p:cNvPr id="4" name="Slide Number Placeholder 3"/>
          <p:cNvSpPr>
            <a:spLocks noGrp="1"/>
          </p:cNvSpPr>
          <p:nvPr>
            <p:ph type="sldNum" sz="quarter" idx="10"/>
          </p:nvPr>
        </p:nvSpPr>
        <p:spPr/>
        <p:txBody>
          <a:bodyPr/>
          <a:lstStyle/>
          <a:p>
            <a:fld id="{743AC2BE-4BA0-4541-B4BE-93E2837B355E}" type="slidenum">
              <a:rPr lang="en-US" smtClean="0"/>
              <a:pPr/>
              <a:t>9</a:t>
            </a:fld>
            <a:endParaRPr lang="en-US"/>
          </a:p>
        </p:txBody>
      </p:sp>
    </p:spTree>
    <p:extLst>
      <p:ext uri="{BB962C8B-B14F-4D97-AF65-F5344CB8AC3E}">
        <p14:creationId xmlns:p14="http://schemas.microsoft.com/office/powerpoint/2010/main" xmlns="" val="211672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B6AF161-D226-4034-A2EC-D36E52551207}" type="datetimeFigureOut">
              <a:rPr lang="en-US" smtClean="0"/>
              <a:pPr/>
              <a:t>12/19/2011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1E27A71-59B6-420A-BFDA-F589E747F01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7A71-59B6-420A-BFDA-F589E747F0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7A71-59B6-420A-BFDA-F589E747F01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7A71-59B6-420A-BFDA-F589E747F01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B6AF161-D226-4034-A2EC-D36E52551207}" type="datetimeFigureOut">
              <a:rPr lang="en-US" smtClean="0"/>
              <a:pPr/>
              <a:t>12/19/2011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1E27A71-59B6-420A-BFDA-F589E747F01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7A71-59B6-420A-BFDA-F589E747F01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27A71-59B6-420A-BFDA-F589E747F01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27A71-59B6-420A-BFDA-F589E747F01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27A71-59B6-420A-BFDA-F589E747F01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7A71-59B6-420A-BFDA-F589E747F01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6AF161-D226-4034-A2EC-D36E52551207}"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7A71-59B6-420A-BFDA-F589E747F01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B6AF161-D226-4034-A2EC-D36E52551207}" type="datetimeFigureOut">
              <a:rPr lang="en-US" smtClean="0"/>
              <a:pPr/>
              <a:t>12/19/2011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E27A71-59B6-420A-BFDA-F589E747F01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scvng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mc.org/publications/2011-horizon-repor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xbox.ign.com/articles/502/502409p1.html" TargetMode="External"/><Relationship Id="rId5" Type="http://schemas.openxmlformats.org/officeDocument/2006/relationships/hyperlink" Target="http://si110.cms.si.umich.edu/sites/si110.cms.si.umich.edu/files/DigiDivide/Info-Seeking_and_DigDivide.pdf" TargetMode="External"/><Relationship Id="rId4" Type="http://schemas.openxmlformats.org/officeDocument/2006/relationships/hyperlink" Target="http://www.pgavdestinations.com/insigh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hostsofachance.com/" TargetMode="External"/><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framemuseums.org/sites/room_of_wonders/intro_en.html" TargetMode="External"/><Relationship Id="rId5" Type="http://schemas.openxmlformats.org/officeDocument/2006/relationships/hyperlink" Target="http://www.msichicago.org/whats-here/exhibits/you/the-exhibit/your-future/100-things-to-do/" TargetMode="External"/><Relationship Id="rId4" Type="http://schemas.openxmlformats.org/officeDocument/2006/relationships/hyperlink" Target="http://www.waag.org/project/sigismu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914400"/>
          </a:xfrm>
        </p:spPr>
        <p:txBody>
          <a:bodyPr>
            <a:normAutofit fontScale="90000"/>
          </a:bodyPr>
          <a:lstStyle/>
          <a:p>
            <a:pPr algn="ctr"/>
            <a:r>
              <a:rPr lang="en-US" dirty="0" smtClean="0">
                <a:solidFill>
                  <a:schemeClr val="accent1">
                    <a:lumMod val="20000"/>
                    <a:lumOff val="80000"/>
                  </a:schemeClr>
                </a:solidFill>
              </a:rPr>
              <a:t>Video Games as Museum Interpretive Tools:</a:t>
            </a:r>
            <a:br>
              <a:rPr lang="en-US" dirty="0" smtClean="0">
                <a:solidFill>
                  <a:schemeClr val="accent1">
                    <a:lumMod val="20000"/>
                    <a:lumOff val="80000"/>
                  </a:schemeClr>
                </a:solidFill>
              </a:rPr>
            </a:br>
            <a:r>
              <a:rPr lang="en-US" dirty="0" smtClean="0">
                <a:solidFill>
                  <a:schemeClr val="accent1">
                    <a:lumMod val="20000"/>
                    <a:lumOff val="80000"/>
                  </a:schemeClr>
                </a:solidFill>
              </a:rPr>
              <a:t>A Preliminary Look</a:t>
            </a:r>
            <a:endParaRPr lang="en-US" dirty="0">
              <a:solidFill>
                <a:schemeClr val="accent1">
                  <a:lumMod val="20000"/>
                  <a:lumOff val="80000"/>
                </a:schemeClr>
              </a:solidFill>
            </a:endParaRPr>
          </a:p>
        </p:txBody>
      </p:sp>
      <p:sp>
        <p:nvSpPr>
          <p:cNvPr id="5" name="TextBox 4"/>
          <p:cNvSpPr txBox="1"/>
          <p:nvPr/>
        </p:nvSpPr>
        <p:spPr>
          <a:xfrm>
            <a:off x="1066800" y="4114800"/>
            <a:ext cx="6705600" cy="1846659"/>
          </a:xfrm>
          <a:prstGeom prst="rect">
            <a:avLst/>
          </a:prstGeom>
          <a:noFill/>
        </p:spPr>
        <p:txBody>
          <a:bodyPr wrap="square" rtlCol="0">
            <a:spAutoFit/>
          </a:bodyPr>
          <a:lstStyle/>
          <a:p>
            <a:r>
              <a:rPr lang="en-US" sz="2400" dirty="0" smtClean="0">
                <a:solidFill>
                  <a:schemeClr val="bg2"/>
                </a:solidFill>
              </a:rPr>
              <a:t>KT Lowe, University of Michigan</a:t>
            </a:r>
          </a:p>
          <a:p>
            <a:r>
              <a:rPr lang="en-US" sz="2400" dirty="0">
                <a:solidFill>
                  <a:schemeClr val="bg2"/>
                </a:solidFill>
              </a:rPr>
              <a:t>Graduate Certificate in Museum </a:t>
            </a:r>
            <a:r>
              <a:rPr lang="en-US" sz="2400" dirty="0" smtClean="0">
                <a:solidFill>
                  <a:schemeClr val="bg2"/>
                </a:solidFill>
              </a:rPr>
              <a:t>Studies 2011</a:t>
            </a:r>
            <a:endParaRPr lang="en-US" sz="2400" dirty="0">
              <a:solidFill>
                <a:schemeClr val="bg2"/>
              </a:solidFill>
            </a:endParaRPr>
          </a:p>
          <a:p>
            <a:r>
              <a:rPr lang="en-US" sz="2400" dirty="0" smtClean="0">
                <a:solidFill>
                  <a:schemeClr val="bg2"/>
                </a:solidFill>
              </a:rPr>
              <a:t>MSI, Preservation of Information 2011</a:t>
            </a:r>
          </a:p>
          <a:p>
            <a:r>
              <a:rPr lang="en-US" sz="2400" dirty="0" smtClean="0">
                <a:solidFill>
                  <a:schemeClr val="bg2"/>
                </a:solidFill>
              </a:rPr>
              <a:t>BA,  Asian Studies 2008</a:t>
            </a:r>
          </a:p>
          <a:p>
            <a:r>
              <a:rPr lang="en-US" dirty="0" smtClean="0"/>
              <a:t>Lowe</a:t>
            </a:r>
            <a:endParaRPr lang="en-US" dirty="0"/>
          </a:p>
        </p:txBody>
      </p:sp>
      <p:pic>
        <p:nvPicPr>
          <p:cNvPr id="6" name="Picture 5" descr="pacman-ln_e0.gif"/>
          <p:cNvPicPr>
            <a:picLocks noChangeAspect="1"/>
          </p:cNvPicPr>
          <p:nvPr/>
        </p:nvPicPr>
        <p:blipFill>
          <a:blip r:embed="rId3"/>
          <a:stretch>
            <a:fillRect/>
          </a:stretch>
        </p:blipFill>
        <p:spPr>
          <a:xfrm>
            <a:off x="2362200" y="3429000"/>
            <a:ext cx="4457700" cy="38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a:solidFill>
                  <a:schemeClr val="bg1">
                    <a:lumMod val="85000"/>
                  </a:schemeClr>
                </a:solidFill>
              </a:rPr>
              <a:t>The long-term idea</a:t>
            </a:r>
          </a:p>
        </p:txBody>
      </p:sp>
      <p:sp>
        <p:nvSpPr>
          <p:cNvPr id="3" name="Content Placeholder 2"/>
          <p:cNvSpPr>
            <a:spLocks noGrp="1"/>
          </p:cNvSpPr>
          <p:nvPr>
            <p:ph sz="quarter" idx="1"/>
          </p:nvPr>
        </p:nvSpPr>
        <p:spPr>
          <a:xfrm>
            <a:off x="4648200" y="1295400"/>
            <a:ext cx="3886200" cy="5084136"/>
          </a:xfrm>
        </p:spPr>
        <p:txBody>
          <a:bodyPr>
            <a:normAutofit lnSpcReduction="10000"/>
          </a:bodyPr>
          <a:lstStyle/>
          <a:p>
            <a:pPr>
              <a:buFont typeface="Wingdings" pitchFamily="2" charset="2"/>
              <a:buChar char="v"/>
            </a:pPr>
            <a:r>
              <a:rPr lang="en-US" dirty="0" smtClean="0"/>
              <a:t>Game manufacturers:</a:t>
            </a:r>
          </a:p>
          <a:p>
            <a:pPr lvl="1">
              <a:buFont typeface="Wingdings" pitchFamily="2" charset="2"/>
              <a:buChar char="v"/>
            </a:pPr>
            <a:r>
              <a:rPr lang="en-US" dirty="0" smtClean="0">
                <a:hlinkClick r:id="rId3"/>
              </a:rPr>
              <a:t>SCVNGR (pronounced “scavenger”)</a:t>
            </a:r>
            <a:endParaRPr lang="en-US" dirty="0" smtClean="0"/>
          </a:p>
          <a:p>
            <a:pPr>
              <a:buFont typeface="Wingdings" pitchFamily="2" charset="2"/>
              <a:buChar char="v"/>
            </a:pPr>
            <a:r>
              <a:rPr lang="en-US" dirty="0" smtClean="0">
                <a:solidFill>
                  <a:schemeClr val="accent4">
                    <a:lumMod val="20000"/>
                    <a:lumOff val="80000"/>
                  </a:schemeClr>
                </a:solidFill>
              </a:rPr>
              <a:t>“Scripted game system”</a:t>
            </a:r>
          </a:p>
          <a:p>
            <a:pPr lvl="1">
              <a:buFont typeface="Wingdings" pitchFamily="2" charset="2"/>
              <a:buChar char="v"/>
            </a:pPr>
            <a:r>
              <a:rPr lang="en-US" dirty="0" smtClean="0">
                <a:solidFill>
                  <a:schemeClr val="accent4">
                    <a:lumMod val="20000"/>
                    <a:lumOff val="80000"/>
                  </a:schemeClr>
                </a:solidFill>
              </a:rPr>
              <a:t>Distilling the story told by the game into its basic components and presenting them</a:t>
            </a:r>
          </a:p>
          <a:p>
            <a:pPr>
              <a:buFont typeface="Wingdings" pitchFamily="2" charset="2"/>
              <a:buChar char="v"/>
            </a:pPr>
            <a:r>
              <a:rPr lang="en-US" dirty="0" smtClean="0">
                <a:solidFill>
                  <a:schemeClr val="accent4">
                    <a:lumMod val="20000"/>
                    <a:lumOff val="80000"/>
                  </a:schemeClr>
                </a:solidFill>
              </a:rPr>
              <a:t>The “discernible” game</a:t>
            </a:r>
          </a:p>
          <a:p>
            <a:pPr lvl="1">
              <a:buFont typeface="Wingdings" pitchFamily="2" charset="2"/>
              <a:buChar char="v"/>
            </a:pPr>
            <a:r>
              <a:rPr lang="en-US" dirty="0" smtClean="0">
                <a:solidFill>
                  <a:schemeClr val="accent4">
                    <a:lumMod val="20000"/>
                    <a:lumOff val="80000"/>
                  </a:schemeClr>
                </a:solidFill>
              </a:rPr>
              <a:t>Does the visitor know what to do?</a:t>
            </a:r>
          </a:p>
          <a:p>
            <a:pPr lvl="1">
              <a:buFont typeface="Wingdings" pitchFamily="2" charset="2"/>
              <a:buChar char="v"/>
            </a:pPr>
            <a:r>
              <a:rPr lang="en-US" dirty="0" smtClean="0">
                <a:solidFill>
                  <a:schemeClr val="accent4">
                    <a:lumMod val="20000"/>
                    <a:lumOff val="80000"/>
                  </a:schemeClr>
                </a:solidFill>
              </a:rPr>
              <a:t>Do all actions lead to tangible results?</a:t>
            </a: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01000" y="5715000"/>
            <a:ext cx="1143000" cy="1143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8600" y="1600200"/>
            <a:ext cx="4267200" cy="4267200"/>
          </a:xfrm>
          <a:prstGeom prst="rect">
            <a:avLst/>
          </a:prstGeom>
        </p:spPr>
      </p:pic>
    </p:spTree>
    <p:extLst>
      <p:ext uri="{BB962C8B-B14F-4D97-AF65-F5344CB8AC3E}">
        <p14:creationId xmlns:p14="http://schemas.microsoft.com/office/powerpoint/2010/main" xmlns="" val="621671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solidFill>
                  <a:schemeClr val="bg1">
                    <a:lumMod val="85000"/>
                  </a:schemeClr>
                </a:solidFill>
              </a:rPr>
              <a:t>Pitfalls and pratfalls</a:t>
            </a:r>
            <a:endParaRPr lang="en-US" dirty="0">
              <a:solidFill>
                <a:schemeClr val="bg1">
                  <a:lumMod val="85000"/>
                </a:schemeClr>
              </a:solidFill>
            </a:endParaRPr>
          </a:p>
        </p:txBody>
      </p:sp>
      <p:sp>
        <p:nvSpPr>
          <p:cNvPr id="3" name="Content Placeholder 2"/>
          <p:cNvSpPr>
            <a:spLocks noGrp="1"/>
          </p:cNvSpPr>
          <p:nvPr>
            <p:ph sz="quarter" idx="1"/>
          </p:nvPr>
        </p:nvSpPr>
        <p:spPr>
          <a:xfrm>
            <a:off x="304800" y="1524000"/>
            <a:ext cx="3733800" cy="4846320"/>
          </a:xfrm>
        </p:spPr>
        <p:txBody>
          <a:bodyPr>
            <a:normAutofit/>
          </a:bodyPr>
          <a:lstStyle/>
          <a:p>
            <a:pPr>
              <a:buFont typeface="Wingdings" pitchFamily="2" charset="2"/>
              <a:buChar char="v"/>
            </a:pPr>
            <a:r>
              <a:rPr lang="en-US" dirty="0" smtClean="0">
                <a:solidFill>
                  <a:schemeClr val="accent4">
                    <a:lumMod val="20000"/>
                    <a:lumOff val="80000"/>
                  </a:schemeClr>
                </a:solidFill>
              </a:rPr>
              <a:t>A growing percentage of people between the ages of 18 to 29 do not know how to use basic computer technology</a:t>
            </a:r>
          </a:p>
          <a:p>
            <a:pPr>
              <a:buFont typeface="Wingdings" pitchFamily="2" charset="2"/>
              <a:buChar char="v"/>
            </a:pPr>
            <a:r>
              <a:rPr lang="en-US" dirty="0" smtClean="0">
                <a:solidFill>
                  <a:schemeClr val="accent4">
                    <a:lumMod val="20000"/>
                    <a:lumOff val="80000"/>
                  </a:schemeClr>
                </a:solidFill>
              </a:rPr>
              <a:t>Practical problems with the museum database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215" r="3928" b="4387"/>
          <a:stretch/>
        </p:blipFill>
        <p:spPr>
          <a:xfrm>
            <a:off x="5105400" y="1329173"/>
            <a:ext cx="3401787" cy="4745055"/>
          </a:xfrm>
          <a:prstGeom prst="rect">
            <a:avLst/>
          </a:prstGeom>
        </p:spPr>
      </p:pic>
    </p:spTree>
    <p:extLst>
      <p:ext uri="{BB962C8B-B14F-4D97-AF65-F5344CB8AC3E}">
        <p14:creationId xmlns:p14="http://schemas.microsoft.com/office/powerpoint/2010/main" xmlns="" val="95268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bg1">
                    <a:lumMod val="85000"/>
                  </a:schemeClr>
                </a:solidFill>
              </a:rPr>
              <a:t>Concluding thoughts</a:t>
            </a:r>
            <a:endParaRPr lang="en-US" dirty="0">
              <a:solidFill>
                <a:schemeClr val="bg1">
                  <a:lumMod val="85000"/>
                </a:schemeClr>
              </a:solidFill>
            </a:endParaRPr>
          </a:p>
        </p:txBody>
      </p:sp>
      <p:sp>
        <p:nvSpPr>
          <p:cNvPr id="3" name="Content Placeholder 2"/>
          <p:cNvSpPr>
            <a:spLocks noGrp="1"/>
          </p:cNvSpPr>
          <p:nvPr>
            <p:ph sz="quarter" idx="1"/>
          </p:nvPr>
        </p:nvSpPr>
        <p:spPr/>
        <p:txBody>
          <a:bodyPr/>
          <a:lstStyle/>
          <a:p>
            <a:pPr>
              <a:buFont typeface="Wingdings" pitchFamily="2" charset="2"/>
              <a:buChar char="v"/>
            </a:pPr>
            <a:r>
              <a:rPr lang="en-US" dirty="0">
                <a:solidFill>
                  <a:schemeClr val="accent4">
                    <a:lumMod val="20000"/>
                    <a:lumOff val="80000"/>
                  </a:schemeClr>
                </a:solidFill>
              </a:rPr>
              <a:t>Games can provide an interactive,  immersive experience that allows viewers to understand objects in an entirely new </a:t>
            </a:r>
            <a:r>
              <a:rPr lang="en-US" dirty="0" smtClean="0">
                <a:solidFill>
                  <a:schemeClr val="accent4">
                    <a:lumMod val="20000"/>
                    <a:lumOff val="80000"/>
                  </a:schemeClr>
                </a:solidFill>
              </a:rPr>
              <a:t>light</a:t>
            </a:r>
          </a:p>
          <a:p>
            <a:pPr>
              <a:buFont typeface="Wingdings" pitchFamily="2" charset="2"/>
              <a:buChar char="v"/>
            </a:pPr>
            <a:r>
              <a:rPr lang="en-US" dirty="0" smtClean="0">
                <a:solidFill>
                  <a:schemeClr val="accent4">
                    <a:lumMod val="20000"/>
                    <a:lumOff val="80000"/>
                  </a:schemeClr>
                </a:solidFill>
              </a:rPr>
              <a:t>With planning, thought and concerned effort, museums can integrate gaming as a innovative form of outreach that can make the museum more accessible and more meaningful to a broader number of people</a:t>
            </a:r>
            <a:endParaRPr lang="en-US" dirty="0" smtClean="0"/>
          </a:p>
          <a:p>
            <a:pPr>
              <a:buFont typeface="Wingdings" pitchFamily="2" charset="2"/>
              <a:buChar char="v"/>
            </a:pPr>
            <a:r>
              <a:rPr lang="en-US" dirty="0" smtClean="0">
                <a:solidFill>
                  <a:schemeClr val="accent4">
                    <a:lumMod val="20000"/>
                    <a:lumOff val="80000"/>
                  </a:schemeClr>
                </a:solidFill>
              </a:rPr>
              <a:t>More research is needed to determine how visitor behavior might prove beneficial or challenging to incorporating video games, and what kind of games will work best for which audiences</a:t>
            </a:r>
            <a:endParaRPr lang="en-US" dirty="0">
              <a:solidFill>
                <a:schemeClr val="accent4">
                  <a:lumMod val="20000"/>
                  <a:lumOff val="80000"/>
                </a:schemeClr>
              </a:solidFill>
            </a:endParaRPr>
          </a:p>
        </p:txBody>
      </p:sp>
    </p:spTree>
    <p:extLst>
      <p:ext uri="{BB962C8B-B14F-4D97-AF65-F5344CB8AC3E}">
        <p14:creationId xmlns:p14="http://schemas.microsoft.com/office/powerpoint/2010/main" xmlns="" val="344816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solidFill>
                  <a:schemeClr val="bg1">
                    <a:lumMod val="85000"/>
                  </a:schemeClr>
                </a:solidFill>
              </a:rPr>
              <a:t>References</a:t>
            </a:r>
            <a:endParaRPr lang="en-US" dirty="0">
              <a:solidFill>
                <a:schemeClr val="bg1">
                  <a:lumMod val="85000"/>
                </a:schemeClr>
              </a:solidFill>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solidFill>
                  <a:schemeClr val="accent4">
                    <a:lumMod val="20000"/>
                    <a:lumOff val="80000"/>
                  </a:schemeClr>
                </a:solidFill>
                <a:hlinkClick r:id="rId3"/>
              </a:rPr>
              <a:t>New Media Consortium, </a:t>
            </a:r>
            <a:r>
              <a:rPr lang="en-US" i="1" dirty="0" smtClean="0">
                <a:solidFill>
                  <a:schemeClr val="accent4">
                    <a:lumMod val="20000"/>
                    <a:lumOff val="80000"/>
                  </a:schemeClr>
                </a:solidFill>
                <a:hlinkClick r:id="rId3"/>
              </a:rPr>
              <a:t>2011 Horizon Report</a:t>
            </a:r>
            <a:endParaRPr lang="en-US" i="1" dirty="0" smtClean="0">
              <a:solidFill>
                <a:schemeClr val="accent4">
                  <a:lumMod val="20000"/>
                  <a:lumOff val="80000"/>
                </a:schemeClr>
              </a:solidFill>
            </a:endParaRPr>
          </a:p>
          <a:p>
            <a:pPr>
              <a:buFont typeface="Wingdings" pitchFamily="2" charset="2"/>
              <a:buChar char="v"/>
            </a:pPr>
            <a:r>
              <a:rPr lang="en-US" dirty="0" smtClean="0">
                <a:solidFill>
                  <a:schemeClr val="accent4">
                    <a:lumMod val="20000"/>
                    <a:lumOff val="80000"/>
                  </a:schemeClr>
                </a:solidFill>
                <a:hlinkClick r:id="rId4"/>
              </a:rPr>
              <a:t>PGAV Destinations, “Meet the </a:t>
            </a:r>
            <a:r>
              <a:rPr lang="en-US" dirty="0" err="1" smtClean="0">
                <a:solidFill>
                  <a:schemeClr val="accent4">
                    <a:lumMod val="20000"/>
                    <a:lumOff val="80000"/>
                  </a:schemeClr>
                </a:solidFill>
                <a:hlinkClick r:id="rId4"/>
              </a:rPr>
              <a:t>Millennials</a:t>
            </a:r>
            <a:r>
              <a:rPr lang="en-US" dirty="0" smtClean="0">
                <a:solidFill>
                  <a:schemeClr val="accent4">
                    <a:lumMod val="20000"/>
                    <a:lumOff val="80000"/>
                  </a:schemeClr>
                </a:solidFill>
                <a:hlinkClick r:id="rId4"/>
              </a:rPr>
              <a:t>: Insights for Destination”</a:t>
            </a:r>
            <a:endParaRPr lang="en-US" dirty="0" smtClean="0">
              <a:solidFill>
                <a:schemeClr val="accent4">
                  <a:lumMod val="20000"/>
                  <a:lumOff val="80000"/>
                </a:schemeClr>
              </a:solidFill>
            </a:endParaRPr>
          </a:p>
          <a:p>
            <a:pPr>
              <a:buFont typeface="Wingdings" pitchFamily="2" charset="2"/>
              <a:buChar char="v"/>
            </a:pPr>
            <a:r>
              <a:rPr lang="en-US" dirty="0" err="1" smtClean="0">
                <a:solidFill>
                  <a:schemeClr val="accent4">
                    <a:lumMod val="20000"/>
                    <a:lumOff val="80000"/>
                  </a:schemeClr>
                </a:solidFill>
                <a:hlinkClick r:id="rId5"/>
              </a:rPr>
              <a:t>Eszter</a:t>
            </a:r>
            <a:r>
              <a:rPr lang="en-US" dirty="0" smtClean="0">
                <a:solidFill>
                  <a:schemeClr val="accent4">
                    <a:lumMod val="20000"/>
                    <a:lumOff val="80000"/>
                  </a:schemeClr>
                </a:solidFill>
                <a:hlinkClick r:id="rId5"/>
              </a:rPr>
              <a:t> </a:t>
            </a:r>
            <a:r>
              <a:rPr lang="en-US" dirty="0" err="1" smtClean="0">
                <a:solidFill>
                  <a:schemeClr val="accent4">
                    <a:lumMod val="20000"/>
                    <a:lumOff val="80000"/>
                  </a:schemeClr>
                </a:solidFill>
                <a:hlinkClick r:id="rId5"/>
              </a:rPr>
              <a:t>Hargittai</a:t>
            </a:r>
            <a:r>
              <a:rPr lang="en-US" dirty="0" smtClean="0">
                <a:solidFill>
                  <a:schemeClr val="accent4">
                    <a:lumMod val="20000"/>
                    <a:lumOff val="80000"/>
                  </a:schemeClr>
                </a:solidFill>
                <a:hlinkClick r:id="rId5"/>
              </a:rPr>
              <a:t>, “Second-Level Digital Divide: Differences in People’s Online Skills”</a:t>
            </a:r>
            <a:endParaRPr lang="en-US" dirty="0" smtClean="0">
              <a:solidFill>
                <a:schemeClr val="accent4">
                  <a:lumMod val="20000"/>
                  <a:lumOff val="80000"/>
                </a:schemeClr>
              </a:solidFill>
            </a:endParaRPr>
          </a:p>
          <a:p>
            <a:pPr>
              <a:buFont typeface="Wingdings" pitchFamily="2" charset="2"/>
              <a:buChar char="v"/>
            </a:pPr>
            <a:r>
              <a:rPr lang="en-US" dirty="0" err="1" smtClean="0">
                <a:solidFill>
                  <a:schemeClr val="accent4">
                    <a:lumMod val="20000"/>
                    <a:lumOff val="80000"/>
                  </a:schemeClr>
                </a:solidFill>
              </a:rPr>
              <a:t>Meszaros</a:t>
            </a:r>
            <a:r>
              <a:rPr lang="en-US" dirty="0" smtClean="0">
                <a:solidFill>
                  <a:schemeClr val="accent4">
                    <a:lumMod val="20000"/>
                    <a:lumOff val="80000"/>
                  </a:schemeClr>
                </a:solidFill>
              </a:rPr>
              <a:t>, Cheryl, “Now THAT is Evidence: Tracking Down the Evil ‘Whatever’ Interpretation” </a:t>
            </a:r>
          </a:p>
          <a:p>
            <a:pPr>
              <a:buFont typeface="Wingdings" pitchFamily="2" charset="2"/>
              <a:buChar char="v"/>
            </a:pPr>
            <a:r>
              <a:rPr lang="en-US" dirty="0" smtClean="0">
                <a:solidFill>
                  <a:schemeClr val="accent4">
                    <a:lumMod val="20000"/>
                    <a:lumOff val="80000"/>
                  </a:schemeClr>
                </a:solidFill>
              </a:rPr>
              <a:t>Wolf, Mark J.P. “Genre and the Video Game” </a:t>
            </a:r>
          </a:p>
          <a:p>
            <a:pPr>
              <a:buFont typeface="Wingdings" pitchFamily="2" charset="2"/>
              <a:buChar char="v"/>
            </a:pPr>
            <a:r>
              <a:rPr lang="en-US" dirty="0" smtClean="0">
                <a:solidFill>
                  <a:schemeClr val="accent4">
                    <a:lumMod val="20000"/>
                    <a:lumOff val="80000"/>
                  </a:schemeClr>
                </a:solidFill>
                <a:hlinkClick r:id="rId6"/>
              </a:rPr>
              <a:t>Xbox.ign.com, “GDN 2004: Warren Spector Talks Games Narrative”</a:t>
            </a:r>
            <a:endParaRPr lang="en-US" dirty="0" smtClean="0">
              <a:solidFill>
                <a:schemeClr val="accent4">
                  <a:lumMod val="20000"/>
                  <a:lumOff val="80000"/>
                </a:schemeClr>
              </a:solidFill>
            </a:endParaRPr>
          </a:p>
          <a:p>
            <a:pPr>
              <a:buFont typeface="Wingdings" pitchFamily="2" charset="2"/>
              <a:buChar char="v"/>
            </a:pPr>
            <a:r>
              <a:rPr lang="en-US" dirty="0" err="1" smtClean="0">
                <a:solidFill>
                  <a:schemeClr val="accent4">
                    <a:lumMod val="20000"/>
                    <a:lumOff val="80000"/>
                  </a:schemeClr>
                </a:solidFill>
              </a:rPr>
              <a:t>McGonigal</a:t>
            </a:r>
            <a:r>
              <a:rPr lang="en-US" dirty="0" smtClean="0">
                <a:solidFill>
                  <a:schemeClr val="accent4">
                    <a:lumMod val="20000"/>
                    <a:lumOff val="80000"/>
                  </a:schemeClr>
                </a:solidFill>
              </a:rPr>
              <a:t>, Jane.  </a:t>
            </a:r>
            <a:r>
              <a:rPr lang="en-US" i="1" dirty="0" smtClean="0">
                <a:solidFill>
                  <a:schemeClr val="accent4">
                    <a:lumMod val="20000"/>
                    <a:lumOff val="80000"/>
                  </a:schemeClr>
                </a:solidFill>
              </a:rPr>
              <a:t>Reality is Broken</a:t>
            </a:r>
            <a:r>
              <a:rPr lang="en-US" dirty="0" smtClean="0">
                <a:solidFill>
                  <a:schemeClr val="accent4">
                    <a:lumMod val="20000"/>
                    <a:lumOff val="80000"/>
                  </a:schemeClr>
                </a:solidFill>
              </a:rPr>
              <a:t>.  Penguin Press, 2011</a:t>
            </a:r>
            <a:endParaRPr lang="en-US" dirty="0">
              <a:solidFill>
                <a:schemeClr val="accent4">
                  <a:lumMod val="20000"/>
                  <a:lumOff val="80000"/>
                </a:schemeClr>
              </a:solidFill>
            </a:endParaRPr>
          </a:p>
        </p:txBody>
      </p:sp>
    </p:spTree>
    <p:extLst>
      <p:ext uri="{BB962C8B-B14F-4D97-AF65-F5344CB8AC3E}">
        <p14:creationId xmlns:p14="http://schemas.microsoft.com/office/powerpoint/2010/main" xmlns="" val="1336995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solidFill>
                  <a:schemeClr val="bg1">
                    <a:lumMod val="85000"/>
                  </a:schemeClr>
                </a:solidFill>
              </a:rPr>
              <a:t>References</a:t>
            </a:r>
            <a:endParaRPr lang="en-US" dirty="0">
              <a:solidFill>
                <a:schemeClr val="bg1">
                  <a:lumMod val="85000"/>
                </a:schemeClr>
              </a:solidFill>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err="1" smtClean="0">
                <a:solidFill>
                  <a:schemeClr val="accent4">
                    <a:lumMod val="20000"/>
                    <a:lumOff val="80000"/>
                  </a:schemeClr>
                </a:solidFill>
              </a:rPr>
              <a:t>Salen</a:t>
            </a:r>
            <a:r>
              <a:rPr lang="en-US" dirty="0" smtClean="0">
                <a:solidFill>
                  <a:schemeClr val="accent4">
                    <a:lumMod val="20000"/>
                    <a:lumOff val="80000"/>
                  </a:schemeClr>
                </a:solidFill>
              </a:rPr>
              <a:t>, Katie and Zimmerman, Eric.  </a:t>
            </a:r>
            <a:r>
              <a:rPr lang="en-US" i="1" dirty="0" smtClean="0">
                <a:solidFill>
                  <a:schemeClr val="accent4">
                    <a:lumMod val="20000"/>
                    <a:lumOff val="80000"/>
                  </a:schemeClr>
                </a:solidFill>
              </a:rPr>
              <a:t>Rules of Play</a:t>
            </a:r>
            <a:r>
              <a:rPr lang="en-US" dirty="0" smtClean="0">
                <a:solidFill>
                  <a:schemeClr val="accent4">
                    <a:lumMod val="20000"/>
                    <a:lumOff val="80000"/>
                  </a:schemeClr>
                </a:solidFill>
              </a:rPr>
              <a:t>, 2003, MIT Press</a:t>
            </a:r>
          </a:p>
          <a:p>
            <a:pPr>
              <a:buFont typeface="Wingdings" pitchFamily="2" charset="2"/>
              <a:buChar char="v"/>
            </a:pPr>
            <a:r>
              <a:rPr lang="en-US" dirty="0" smtClean="0">
                <a:solidFill>
                  <a:schemeClr val="accent4">
                    <a:lumMod val="20000"/>
                    <a:lumOff val="80000"/>
                  </a:schemeClr>
                </a:solidFill>
              </a:rPr>
              <a:t>Huizenga, Johann.  </a:t>
            </a:r>
            <a:r>
              <a:rPr lang="en-US" i="1" dirty="0" smtClean="0">
                <a:solidFill>
                  <a:schemeClr val="accent4">
                    <a:lumMod val="20000"/>
                    <a:lumOff val="80000"/>
                  </a:schemeClr>
                </a:solidFill>
              </a:rPr>
              <a:t>Homo </a:t>
            </a:r>
            <a:r>
              <a:rPr lang="en-US" i="1" dirty="0" err="1" smtClean="0">
                <a:solidFill>
                  <a:schemeClr val="accent4">
                    <a:lumMod val="20000"/>
                    <a:lumOff val="80000"/>
                  </a:schemeClr>
                </a:solidFill>
              </a:rPr>
              <a:t>Ludens</a:t>
            </a:r>
            <a:r>
              <a:rPr lang="en-US" i="1" dirty="0" smtClean="0">
                <a:solidFill>
                  <a:schemeClr val="accent4">
                    <a:lumMod val="20000"/>
                    <a:lumOff val="80000"/>
                  </a:schemeClr>
                </a:solidFill>
              </a:rPr>
              <a:t> (Man the Player)</a:t>
            </a:r>
            <a:r>
              <a:rPr lang="en-US" dirty="0" smtClean="0">
                <a:solidFill>
                  <a:schemeClr val="accent4">
                    <a:lumMod val="20000"/>
                    <a:lumOff val="80000"/>
                  </a:schemeClr>
                </a:solidFill>
              </a:rPr>
              <a:t>, 1938 (referenced in numerous other works)</a:t>
            </a:r>
          </a:p>
          <a:p>
            <a:pPr>
              <a:buFont typeface="Wingdings" pitchFamily="2" charset="2"/>
              <a:buChar char="v"/>
            </a:pPr>
            <a:r>
              <a:rPr lang="en-US" dirty="0" smtClean="0">
                <a:solidFill>
                  <a:schemeClr val="accent4">
                    <a:lumMod val="20000"/>
                    <a:lumOff val="80000"/>
                  </a:schemeClr>
                </a:solidFill>
              </a:rPr>
              <a:t>Barr, Pippin, et. al., “Video game values: Human-computer interaction and games”, </a:t>
            </a:r>
            <a:r>
              <a:rPr lang="en-US" i="1" dirty="0" smtClean="0">
                <a:solidFill>
                  <a:schemeClr val="accent4">
                    <a:lumMod val="20000"/>
                    <a:lumOff val="80000"/>
                  </a:schemeClr>
                </a:solidFill>
              </a:rPr>
              <a:t>Interacting with Computers</a:t>
            </a:r>
            <a:r>
              <a:rPr lang="en-US" dirty="0" smtClean="0">
                <a:solidFill>
                  <a:schemeClr val="accent4">
                    <a:lumMod val="20000"/>
                    <a:lumOff val="80000"/>
                  </a:schemeClr>
                </a:solidFill>
              </a:rPr>
              <a:t>, 2007, 19: 180-195</a:t>
            </a:r>
          </a:p>
          <a:p>
            <a:pPr>
              <a:buFont typeface="Wingdings" pitchFamily="2" charset="2"/>
              <a:buChar char="v"/>
            </a:pPr>
            <a:r>
              <a:rPr lang="en-US" dirty="0" err="1" smtClean="0">
                <a:solidFill>
                  <a:schemeClr val="accent4">
                    <a:lumMod val="20000"/>
                    <a:lumOff val="80000"/>
                  </a:schemeClr>
                </a:solidFill>
              </a:rPr>
              <a:t>Bogost</a:t>
            </a:r>
            <a:r>
              <a:rPr lang="en-US" dirty="0" smtClean="0">
                <a:solidFill>
                  <a:schemeClr val="accent4">
                    <a:lumMod val="20000"/>
                    <a:lumOff val="80000"/>
                  </a:schemeClr>
                </a:solidFill>
              </a:rPr>
              <a:t>, Ian.  </a:t>
            </a:r>
            <a:r>
              <a:rPr lang="en-US" dirty="0">
                <a:solidFill>
                  <a:schemeClr val="accent4">
                    <a:lumMod val="20000"/>
                    <a:lumOff val="80000"/>
                  </a:schemeClr>
                </a:solidFill>
              </a:rPr>
              <a:t>(January 2011) </a:t>
            </a:r>
            <a:r>
              <a:rPr lang="en-US" i="1" dirty="0">
                <a:solidFill>
                  <a:schemeClr val="accent4">
                    <a:lumMod val="20000"/>
                    <a:lumOff val="80000"/>
                  </a:schemeClr>
                </a:solidFill>
              </a:rPr>
              <a:t>Dark Horse: The </a:t>
            </a:r>
            <a:r>
              <a:rPr lang="en-US" i="1" dirty="0" err="1">
                <a:solidFill>
                  <a:schemeClr val="accent4">
                    <a:lumMod val="20000"/>
                    <a:lumOff val="80000"/>
                  </a:schemeClr>
                </a:solidFill>
              </a:rPr>
              <a:t>Parimutuel</a:t>
            </a:r>
            <a:r>
              <a:rPr lang="en-US" i="1" dirty="0">
                <a:solidFill>
                  <a:schemeClr val="accent4">
                    <a:lumMod val="20000"/>
                    <a:lumOff val="80000"/>
                  </a:schemeClr>
                </a:solidFill>
              </a:rPr>
              <a:t> Future of Procedural </a:t>
            </a:r>
            <a:r>
              <a:rPr lang="en-US" i="1" dirty="0" smtClean="0">
                <a:solidFill>
                  <a:schemeClr val="accent4">
                    <a:lumMod val="20000"/>
                    <a:lumOff val="80000"/>
                  </a:schemeClr>
                </a:solidFill>
              </a:rPr>
              <a:t>Rhetoric  </a:t>
            </a:r>
            <a:r>
              <a:rPr lang="en-US" dirty="0" smtClean="0">
                <a:solidFill>
                  <a:schemeClr val="accent4">
                    <a:lumMod val="20000"/>
                    <a:lumOff val="80000"/>
                  </a:schemeClr>
                </a:solidFill>
              </a:rPr>
              <a:t>Speech presented at Wayne State University, Detroit MI</a:t>
            </a:r>
            <a:endParaRPr lang="en-US" dirty="0">
              <a:solidFill>
                <a:schemeClr val="accent4">
                  <a:lumMod val="20000"/>
                  <a:lumOff val="80000"/>
                </a:schemeClr>
              </a:solidFill>
            </a:endParaRPr>
          </a:p>
        </p:txBody>
      </p:sp>
    </p:spTree>
    <p:extLst>
      <p:ext uri="{BB962C8B-B14F-4D97-AF65-F5344CB8AC3E}">
        <p14:creationId xmlns:p14="http://schemas.microsoft.com/office/powerpoint/2010/main" xmlns="" val="1151768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bg1">
                    <a:lumMod val="75000"/>
                  </a:schemeClr>
                </a:solidFill>
              </a:rPr>
              <a:t>What’s a game?</a:t>
            </a:r>
            <a:endParaRPr lang="en-US" dirty="0">
              <a:solidFill>
                <a:schemeClr val="bg1">
                  <a:lumMod val="75000"/>
                </a:schemeClr>
              </a:solidFill>
            </a:endParaRPr>
          </a:p>
        </p:txBody>
      </p:sp>
      <p:sp>
        <p:nvSpPr>
          <p:cNvPr id="3" name="Content Placeholder 2"/>
          <p:cNvSpPr>
            <a:spLocks noGrp="1"/>
          </p:cNvSpPr>
          <p:nvPr>
            <p:ph sz="quarter" idx="1"/>
          </p:nvPr>
        </p:nvSpPr>
        <p:spPr>
          <a:xfrm>
            <a:off x="457200" y="1447800"/>
            <a:ext cx="8229600" cy="4709160"/>
          </a:xfrm>
        </p:spPr>
        <p:txBody>
          <a:bodyPr>
            <a:normAutofit/>
          </a:bodyPr>
          <a:lstStyle/>
          <a:p>
            <a:pPr>
              <a:buFont typeface="Wingdings" pitchFamily="2" charset="2"/>
              <a:buChar char="v"/>
            </a:pPr>
            <a:r>
              <a:rPr lang="en-US" sz="3200" dirty="0" smtClean="0">
                <a:solidFill>
                  <a:schemeClr val="bg2"/>
                </a:solidFill>
              </a:rPr>
              <a:t>“To play a game is to experience a system” </a:t>
            </a:r>
            <a:br>
              <a:rPr lang="en-US" sz="3200" dirty="0" smtClean="0">
                <a:solidFill>
                  <a:schemeClr val="bg2"/>
                </a:solidFill>
              </a:rPr>
            </a:br>
            <a:r>
              <a:rPr lang="en-US" sz="3200" dirty="0" smtClean="0">
                <a:solidFill>
                  <a:schemeClr val="bg2"/>
                </a:solidFill>
              </a:rPr>
              <a:t>(Ian </a:t>
            </a:r>
            <a:r>
              <a:rPr lang="en-US" sz="3200" dirty="0" err="1" smtClean="0">
                <a:solidFill>
                  <a:schemeClr val="bg2"/>
                </a:solidFill>
              </a:rPr>
              <a:t>Bogost</a:t>
            </a:r>
            <a:r>
              <a:rPr lang="en-US" sz="3200" dirty="0" smtClean="0">
                <a:solidFill>
                  <a:schemeClr val="bg2"/>
                </a:solidFill>
              </a:rPr>
              <a:t>)</a:t>
            </a:r>
          </a:p>
          <a:p>
            <a:pPr>
              <a:buFont typeface="Wingdings" pitchFamily="2" charset="2"/>
              <a:buChar char="v"/>
            </a:pPr>
            <a:r>
              <a:rPr lang="en-US" sz="3200" dirty="0" smtClean="0">
                <a:solidFill>
                  <a:schemeClr val="bg2"/>
                </a:solidFill>
              </a:rPr>
              <a:t>Games represent “a function  of the ideas of those who think about them” </a:t>
            </a:r>
            <a:br>
              <a:rPr lang="en-US" sz="3200" dirty="0" smtClean="0">
                <a:solidFill>
                  <a:schemeClr val="bg2"/>
                </a:solidFill>
              </a:rPr>
            </a:br>
            <a:r>
              <a:rPr lang="en-US" sz="3200" dirty="0" smtClean="0">
                <a:solidFill>
                  <a:schemeClr val="bg2"/>
                </a:solidFill>
              </a:rPr>
              <a:t>(Brian Sutton-Smith)</a:t>
            </a:r>
          </a:p>
          <a:p>
            <a:pPr>
              <a:buFont typeface="Wingdings" pitchFamily="2" charset="2"/>
              <a:buChar char="v"/>
            </a:pPr>
            <a:r>
              <a:rPr lang="en-US" sz="3200" dirty="0" smtClean="0">
                <a:solidFill>
                  <a:schemeClr val="bg2"/>
                </a:solidFill>
              </a:rPr>
              <a:t>“A particular way of looking at something, anything” (Clark C. </a:t>
            </a:r>
            <a:r>
              <a:rPr lang="en-US" sz="3200" dirty="0" err="1" smtClean="0">
                <a:solidFill>
                  <a:schemeClr val="bg2"/>
                </a:solidFill>
              </a:rPr>
              <a:t>Abt</a:t>
            </a:r>
            <a:r>
              <a:rPr lang="en-US" sz="3200" dirty="0" smtClean="0">
                <a:solidFill>
                  <a:schemeClr val="bg2"/>
                </a:solidFill>
              </a:rPr>
              <a:t>)</a:t>
            </a:r>
            <a:endParaRPr lang="en-US" sz="3200"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solidFill>
                  <a:schemeClr val="bg1">
                    <a:lumMod val="85000"/>
                  </a:schemeClr>
                </a:solidFill>
              </a:rPr>
              <a:t>What’s a video game?</a:t>
            </a:r>
            <a:endParaRPr lang="en-US" dirty="0">
              <a:solidFill>
                <a:schemeClr val="bg1">
                  <a:lumMod val="85000"/>
                </a:schemeClr>
              </a:solidFill>
            </a:endParaRPr>
          </a:p>
        </p:txBody>
      </p:sp>
      <p:sp>
        <p:nvSpPr>
          <p:cNvPr id="3" name="Content Placeholder 2"/>
          <p:cNvSpPr>
            <a:spLocks noGrp="1"/>
          </p:cNvSpPr>
          <p:nvPr>
            <p:ph sz="quarter" idx="1"/>
          </p:nvPr>
        </p:nvSpPr>
        <p:spPr>
          <a:xfrm>
            <a:off x="4343400" y="1724891"/>
            <a:ext cx="4495800" cy="4846320"/>
          </a:xfrm>
        </p:spPr>
        <p:txBody>
          <a:bodyPr>
            <a:normAutofit/>
          </a:bodyPr>
          <a:lstStyle/>
          <a:p>
            <a:pPr>
              <a:buFont typeface="Wingdings" pitchFamily="2" charset="2"/>
              <a:buChar char="v"/>
            </a:pPr>
            <a:r>
              <a:rPr lang="en-US" sz="2800" dirty="0" smtClean="0">
                <a:solidFill>
                  <a:schemeClr val="accent1">
                    <a:lumMod val="20000"/>
                    <a:lumOff val="80000"/>
                  </a:schemeClr>
                </a:solidFill>
              </a:rPr>
              <a:t>Displayed on a video device</a:t>
            </a:r>
          </a:p>
          <a:p>
            <a:pPr>
              <a:buFont typeface="Wingdings" pitchFamily="2" charset="2"/>
              <a:buChar char="v"/>
            </a:pPr>
            <a:r>
              <a:rPr lang="en-US" sz="2800" dirty="0" smtClean="0">
                <a:solidFill>
                  <a:schemeClr val="accent1">
                    <a:lumMod val="20000"/>
                    <a:lumOff val="80000"/>
                  </a:schemeClr>
                </a:solidFill>
              </a:rPr>
              <a:t>Need not be entirely self-contained, and may include real-life objects and outcomes</a:t>
            </a:r>
          </a:p>
          <a:p>
            <a:pPr>
              <a:buFont typeface="Wingdings" pitchFamily="2" charset="2"/>
              <a:buChar char="v"/>
            </a:pPr>
            <a:r>
              <a:rPr lang="en-US" sz="2800" dirty="0" smtClean="0">
                <a:solidFill>
                  <a:schemeClr val="accent1">
                    <a:lumMod val="20000"/>
                    <a:lumOff val="80000"/>
                  </a:schemeClr>
                </a:solidFill>
              </a:rPr>
              <a:t>Includes an overall goal/purpose with a series of smaller steps to attain that goal</a:t>
            </a:r>
            <a:endParaRPr lang="en-US" sz="2800" dirty="0">
              <a:solidFill>
                <a:schemeClr val="accent1">
                  <a:lumMod val="20000"/>
                  <a:lumOff val="80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8048" r="10906"/>
          <a:stretch/>
        </p:blipFill>
        <p:spPr>
          <a:xfrm>
            <a:off x="152399" y="2133600"/>
            <a:ext cx="4151871" cy="3352800"/>
          </a:xfrm>
          <a:prstGeom prst="rect">
            <a:avLst/>
          </a:prstGeom>
        </p:spPr>
      </p:pic>
    </p:spTree>
    <p:extLst>
      <p:ext uri="{BB962C8B-B14F-4D97-AF65-F5344CB8AC3E}">
        <p14:creationId xmlns:p14="http://schemas.microsoft.com/office/powerpoint/2010/main" xmlns="" val="315895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bg1">
                    <a:lumMod val="85000"/>
                  </a:schemeClr>
                </a:solidFill>
              </a:rPr>
              <a:t>Internship at the DIA</a:t>
            </a:r>
            <a:endParaRPr lang="en-US" dirty="0">
              <a:solidFill>
                <a:schemeClr val="bg1">
                  <a:lumMod val="85000"/>
                </a:schemeClr>
              </a:solidFill>
            </a:endParaRPr>
          </a:p>
        </p:txBody>
      </p:sp>
      <p:sp>
        <p:nvSpPr>
          <p:cNvPr id="3" name="Content Placeholder 2"/>
          <p:cNvSpPr>
            <a:spLocks noGrp="1"/>
          </p:cNvSpPr>
          <p:nvPr>
            <p:ph sz="quarter" idx="1"/>
          </p:nvPr>
        </p:nvSpPr>
        <p:spPr>
          <a:xfrm>
            <a:off x="457200" y="2971800"/>
            <a:ext cx="8229600" cy="3185160"/>
          </a:xfrm>
        </p:spPr>
        <p:txBody>
          <a:bodyPr>
            <a:normAutofit fontScale="92500" lnSpcReduction="20000"/>
          </a:bodyPr>
          <a:lstStyle/>
          <a:p>
            <a:endParaRPr lang="en-US" dirty="0" smtClean="0">
              <a:solidFill>
                <a:schemeClr val="accent4">
                  <a:lumMod val="20000"/>
                  <a:lumOff val="80000"/>
                </a:schemeClr>
              </a:solidFill>
            </a:endParaRPr>
          </a:p>
          <a:p>
            <a:endParaRPr lang="en-US" dirty="0" smtClean="0">
              <a:solidFill>
                <a:schemeClr val="accent4">
                  <a:lumMod val="20000"/>
                  <a:lumOff val="80000"/>
                </a:schemeClr>
              </a:solidFill>
            </a:endParaRPr>
          </a:p>
          <a:p>
            <a:endParaRPr lang="en-US" dirty="0" smtClean="0">
              <a:solidFill>
                <a:schemeClr val="accent4">
                  <a:lumMod val="20000"/>
                  <a:lumOff val="80000"/>
                </a:schemeClr>
              </a:solidFill>
            </a:endParaRPr>
          </a:p>
          <a:p>
            <a:pPr>
              <a:buFont typeface="Wingdings" pitchFamily="2" charset="2"/>
              <a:buChar char="v"/>
            </a:pPr>
            <a:r>
              <a:rPr lang="en-US" dirty="0" smtClean="0">
                <a:solidFill>
                  <a:schemeClr val="accent4">
                    <a:lumMod val="20000"/>
                    <a:lumOff val="80000"/>
                  </a:schemeClr>
                </a:solidFill>
              </a:rPr>
              <a:t>Preliminary research on how games would help the DIA with outreach</a:t>
            </a:r>
          </a:p>
          <a:p>
            <a:pPr>
              <a:buFont typeface="Wingdings" pitchFamily="2" charset="2"/>
              <a:buChar char="v"/>
            </a:pPr>
            <a:r>
              <a:rPr lang="en-US" dirty="0" smtClean="0">
                <a:solidFill>
                  <a:schemeClr val="accent4">
                    <a:lumMod val="20000"/>
                    <a:lumOff val="80000"/>
                  </a:schemeClr>
                </a:solidFill>
              </a:rPr>
              <a:t>What kinds of games had already been designed for museums</a:t>
            </a:r>
          </a:p>
          <a:p>
            <a:pPr>
              <a:buFont typeface="Wingdings" pitchFamily="2" charset="2"/>
              <a:buChar char="v"/>
            </a:pPr>
            <a:r>
              <a:rPr lang="en-US" dirty="0" smtClean="0">
                <a:solidFill>
                  <a:schemeClr val="accent4">
                    <a:lumMod val="20000"/>
                    <a:lumOff val="80000"/>
                  </a:schemeClr>
                </a:solidFill>
              </a:rPr>
              <a:t>Assessing the DIA’s current database structure to see if games would make sense for them now and in the future</a:t>
            </a:r>
          </a:p>
          <a:p>
            <a:pPr>
              <a:buFont typeface="Wingdings" pitchFamily="2" charset="2"/>
              <a:buChar char="v"/>
            </a:pPr>
            <a:r>
              <a:rPr lang="en-US" dirty="0" smtClean="0">
                <a:solidFill>
                  <a:schemeClr val="accent4">
                    <a:lumMod val="20000"/>
                    <a:lumOff val="80000"/>
                  </a:schemeClr>
                </a:solidFill>
              </a:rPr>
              <a:t>Brainstorm ideas as to how it might work</a:t>
            </a:r>
            <a:endParaRPr lang="en-US" dirty="0">
              <a:solidFill>
                <a:schemeClr val="accent4">
                  <a:lumMod val="20000"/>
                  <a:lumOff val="80000"/>
                </a:schemeClr>
              </a:solidFill>
            </a:endParaRPr>
          </a:p>
        </p:txBody>
      </p:sp>
      <p:pic>
        <p:nvPicPr>
          <p:cNvPr id="4" name="Picture 3" descr="diaimage.jpg"/>
          <p:cNvPicPr>
            <a:picLocks noChangeAspect="1"/>
          </p:cNvPicPr>
          <p:nvPr/>
        </p:nvPicPr>
        <p:blipFill>
          <a:blip r:embed="rId3"/>
          <a:srcRect l="3200" t="7895" r="3200" b="4386"/>
          <a:stretch>
            <a:fillRect/>
          </a:stretch>
        </p:blipFill>
        <p:spPr>
          <a:xfrm>
            <a:off x="2514600" y="1219200"/>
            <a:ext cx="4419600" cy="28330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bg1">
                    <a:lumMod val="85000"/>
                  </a:schemeClr>
                </a:solidFill>
              </a:rPr>
              <a:t>The Detroit Institute of Arts</a:t>
            </a:r>
            <a:endParaRPr lang="en-US" dirty="0">
              <a:solidFill>
                <a:schemeClr val="bg1">
                  <a:lumMod val="85000"/>
                </a:schemeClr>
              </a:solidFill>
            </a:endParaRPr>
          </a:p>
        </p:txBody>
      </p:sp>
      <p:sp>
        <p:nvSpPr>
          <p:cNvPr id="3" name="Content Placeholder 2"/>
          <p:cNvSpPr>
            <a:spLocks noGrp="1"/>
          </p:cNvSpPr>
          <p:nvPr>
            <p:ph sz="quarter" idx="1"/>
          </p:nvPr>
        </p:nvSpPr>
        <p:spPr>
          <a:xfrm>
            <a:off x="2819400" y="1219200"/>
            <a:ext cx="5867400" cy="4937760"/>
          </a:xfrm>
        </p:spPr>
        <p:txBody>
          <a:bodyPr/>
          <a:lstStyle/>
          <a:p>
            <a:pPr>
              <a:buFont typeface="Wingdings" pitchFamily="2" charset="2"/>
              <a:buChar char="v"/>
            </a:pPr>
            <a:r>
              <a:rPr lang="en-US" dirty="0" smtClean="0">
                <a:solidFill>
                  <a:schemeClr val="accent4">
                    <a:lumMod val="20000"/>
                    <a:lumOff val="80000"/>
                  </a:schemeClr>
                </a:solidFill>
              </a:rPr>
              <a:t>One of the great American art institutions, with over 125 years of history and a collection of over 60,000 objects spanning close to 8000 years</a:t>
            </a:r>
          </a:p>
          <a:p>
            <a:pPr>
              <a:buFont typeface="Wingdings" pitchFamily="2" charset="2"/>
              <a:buChar char="v"/>
            </a:pPr>
            <a:r>
              <a:rPr lang="en-US" dirty="0" smtClean="0">
                <a:solidFill>
                  <a:schemeClr val="accent4">
                    <a:lumMod val="20000"/>
                    <a:lumOff val="80000"/>
                  </a:schemeClr>
                </a:solidFill>
              </a:rPr>
              <a:t>Serves a diverse public, with about 40% of its audience made of school touring groups</a:t>
            </a:r>
          </a:p>
          <a:p>
            <a:pPr>
              <a:buFont typeface="Wingdings" pitchFamily="2" charset="2"/>
              <a:buChar char="v"/>
            </a:pPr>
            <a:r>
              <a:rPr lang="en-US" dirty="0" smtClean="0">
                <a:solidFill>
                  <a:schemeClr val="accent4">
                    <a:lumMod val="20000"/>
                    <a:lumOff val="80000"/>
                  </a:schemeClr>
                </a:solidFill>
              </a:rPr>
              <a:t>Suffering major budget cutbacks due to dwindling state support and losses to the Museum’s endowment</a:t>
            </a:r>
          </a:p>
        </p:txBody>
      </p:sp>
      <p:pic>
        <p:nvPicPr>
          <p:cNvPr id="4" name="Picture 3" descr="zephyrsdancing.jpg"/>
          <p:cNvPicPr>
            <a:picLocks noChangeAspect="1"/>
          </p:cNvPicPr>
          <p:nvPr/>
        </p:nvPicPr>
        <p:blipFill rotWithShape="1">
          <a:blip r:embed="rId3"/>
          <a:srcRect l="28667" t="3286" r="34000" b="3286"/>
          <a:stretch/>
        </p:blipFill>
        <p:spPr>
          <a:xfrm>
            <a:off x="381000" y="1295400"/>
            <a:ext cx="2438400" cy="40681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solidFill>
                  <a:schemeClr val="bg1">
                    <a:lumMod val="85000"/>
                  </a:schemeClr>
                </a:solidFill>
              </a:rPr>
              <a:t>The long-term idea</a:t>
            </a:r>
            <a:endParaRPr lang="en-US" dirty="0">
              <a:solidFill>
                <a:schemeClr val="bg1">
                  <a:lumMod val="85000"/>
                </a:schemeClr>
              </a:solidFill>
            </a:endParaRPr>
          </a:p>
        </p:txBody>
      </p:sp>
      <p:sp>
        <p:nvSpPr>
          <p:cNvPr id="3" name="Content Placeholder 2"/>
          <p:cNvSpPr>
            <a:spLocks noGrp="1"/>
          </p:cNvSpPr>
          <p:nvPr>
            <p:ph sz="quarter" idx="1"/>
          </p:nvPr>
        </p:nvSpPr>
        <p:spPr>
          <a:xfrm>
            <a:off x="533400" y="5715000"/>
            <a:ext cx="7620000" cy="838200"/>
          </a:xfrm>
        </p:spPr>
        <p:txBody>
          <a:bodyPr>
            <a:normAutofit/>
          </a:bodyPr>
          <a:lstStyle/>
          <a:p>
            <a:pPr algn="ctr">
              <a:buClr>
                <a:schemeClr val="tx2">
                  <a:lumMod val="60000"/>
                  <a:lumOff val="40000"/>
                </a:schemeClr>
              </a:buClr>
              <a:buNone/>
            </a:pPr>
            <a:r>
              <a:rPr lang="en-US" sz="2800" dirty="0" smtClean="0">
                <a:solidFill>
                  <a:schemeClr val="accent4">
                    <a:lumMod val="20000"/>
                    <a:lumOff val="80000"/>
                  </a:schemeClr>
                </a:solidFill>
              </a:rPr>
              <a:t>Keep it simple for everyone involved.</a:t>
            </a:r>
            <a:endParaRPr lang="en-US" sz="2800" dirty="0">
              <a:solidFill>
                <a:schemeClr val="accent4">
                  <a:lumMod val="20000"/>
                  <a:lumOff val="8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1219200"/>
            <a:ext cx="6064554" cy="4495800"/>
          </a:xfrm>
          <a:prstGeom prst="rect">
            <a:avLst/>
          </a:prstGeom>
        </p:spPr>
      </p:pic>
    </p:spTree>
    <p:extLst>
      <p:ext uri="{BB962C8B-B14F-4D97-AF65-F5344CB8AC3E}">
        <p14:creationId xmlns:p14="http://schemas.microsoft.com/office/powerpoint/2010/main" xmlns="" val="82718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solidFill>
                  <a:schemeClr val="bg1">
                    <a:lumMod val="85000"/>
                  </a:schemeClr>
                </a:solidFill>
              </a:rPr>
              <a:t>The long-term idea</a:t>
            </a:r>
            <a:endParaRPr lang="en-US" dirty="0">
              <a:solidFill>
                <a:schemeClr val="bg1">
                  <a:lumMod val="85000"/>
                </a:schemeClr>
              </a:solidFill>
            </a:endParaRPr>
          </a:p>
        </p:txBody>
      </p:sp>
      <p:sp>
        <p:nvSpPr>
          <p:cNvPr id="3" name="Content Placeholder 2"/>
          <p:cNvSpPr>
            <a:spLocks noGrp="1"/>
          </p:cNvSpPr>
          <p:nvPr>
            <p:ph sz="quarter" idx="1"/>
          </p:nvPr>
        </p:nvSpPr>
        <p:spPr/>
        <p:txBody>
          <a:bodyPr>
            <a:normAutofit lnSpcReduction="10000"/>
          </a:bodyPr>
          <a:lstStyle/>
          <a:p>
            <a:pPr>
              <a:buClr>
                <a:srgbClr val="00B0F0"/>
              </a:buClr>
              <a:buFont typeface="Wingdings" pitchFamily="2" charset="2"/>
              <a:buChar char="v"/>
            </a:pPr>
            <a:r>
              <a:rPr lang="en-US" dirty="0" smtClean="0">
                <a:solidFill>
                  <a:schemeClr val="accent4">
                    <a:lumMod val="20000"/>
                    <a:lumOff val="80000"/>
                  </a:schemeClr>
                </a:solidFill>
              </a:rPr>
              <a:t>What all games should permit:</a:t>
            </a:r>
            <a:endParaRPr lang="en-US" dirty="0">
              <a:solidFill>
                <a:schemeClr val="accent4">
                  <a:lumMod val="20000"/>
                  <a:lumOff val="80000"/>
                </a:schemeClr>
              </a:solidFill>
            </a:endParaRPr>
          </a:p>
          <a:p>
            <a:pPr lvl="1">
              <a:buFont typeface="Wingdings" pitchFamily="2" charset="2"/>
              <a:buChar char="v"/>
            </a:pPr>
            <a:r>
              <a:rPr lang="en-US" dirty="0">
                <a:solidFill>
                  <a:schemeClr val="accent4">
                    <a:lumMod val="20000"/>
                    <a:lumOff val="80000"/>
                  </a:schemeClr>
                </a:solidFill>
              </a:rPr>
              <a:t>Linking to objects and their attendant label copy</a:t>
            </a:r>
          </a:p>
          <a:p>
            <a:pPr lvl="1">
              <a:buFont typeface="Wingdings" pitchFamily="2" charset="2"/>
              <a:buChar char="v"/>
            </a:pPr>
            <a:r>
              <a:rPr lang="en-US" dirty="0">
                <a:solidFill>
                  <a:schemeClr val="accent4">
                    <a:lumMod val="20000"/>
                    <a:lumOff val="80000"/>
                  </a:schemeClr>
                </a:solidFill>
              </a:rPr>
              <a:t>Mobility from platform to platform </a:t>
            </a:r>
            <a:r>
              <a:rPr lang="en-US" dirty="0" smtClean="0">
                <a:solidFill>
                  <a:schemeClr val="accent4">
                    <a:lumMod val="20000"/>
                    <a:lumOff val="80000"/>
                  </a:schemeClr>
                </a:solidFill>
              </a:rPr>
              <a:t>(i.e. from cell phone to </a:t>
            </a:r>
            <a:r>
              <a:rPr lang="en-US" dirty="0" err="1" smtClean="0">
                <a:solidFill>
                  <a:schemeClr val="accent4">
                    <a:lumMod val="20000"/>
                    <a:lumOff val="80000"/>
                  </a:schemeClr>
                </a:solidFill>
              </a:rPr>
              <a:t>iPad</a:t>
            </a:r>
            <a:r>
              <a:rPr lang="en-US" dirty="0" smtClean="0">
                <a:solidFill>
                  <a:schemeClr val="accent4">
                    <a:lumMod val="20000"/>
                    <a:lumOff val="80000"/>
                  </a:schemeClr>
                </a:solidFill>
              </a:rPr>
              <a:t>)</a:t>
            </a:r>
            <a:endParaRPr lang="en-US" dirty="0">
              <a:solidFill>
                <a:schemeClr val="accent4">
                  <a:lumMod val="20000"/>
                  <a:lumOff val="80000"/>
                </a:schemeClr>
              </a:solidFill>
            </a:endParaRPr>
          </a:p>
          <a:p>
            <a:pPr lvl="1">
              <a:buFont typeface="Wingdings" pitchFamily="2" charset="2"/>
              <a:buChar char="v"/>
            </a:pPr>
            <a:r>
              <a:rPr lang="en-US" dirty="0">
                <a:solidFill>
                  <a:schemeClr val="accent4">
                    <a:lumMod val="20000"/>
                    <a:lumOff val="80000"/>
                  </a:schemeClr>
                </a:solidFill>
              </a:rPr>
              <a:t>An attractive, easy to use GUI for </a:t>
            </a:r>
            <a:r>
              <a:rPr lang="en-US" dirty="0" smtClean="0">
                <a:solidFill>
                  <a:schemeClr val="accent4">
                    <a:lumMod val="20000"/>
                    <a:lumOff val="80000"/>
                  </a:schemeClr>
                </a:solidFill>
              </a:rPr>
              <a:t>visitors</a:t>
            </a:r>
          </a:p>
          <a:p>
            <a:pPr lvl="1">
              <a:buFont typeface="Wingdings" pitchFamily="2" charset="2"/>
              <a:buChar char="v"/>
            </a:pPr>
            <a:endParaRPr lang="en-US" dirty="0">
              <a:solidFill>
                <a:schemeClr val="accent4">
                  <a:lumMod val="20000"/>
                  <a:lumOff val="80000"/>
                </a:schemeClr>
              </a:solidFill>
            </a:endParaRPr>
          </a:p>
          <a:p>
            <a:pPr>
              <a:buClr>
                <a:srgbClr val="00B0F0"/>
              </a:buClr>
              <a:buFont typeface="Wingdings" pitchFamily="2" charset="2"/>
              <a:buChar char="v"/>
            </a:pPr>
            <a:r>
              <a:rPr lang="en-US" dirty="0" smtClean="0">
                <a:solidFill>
                  <a:schemeClr val="accent4">
                    <a:lumMod val="20000"/>
                    <a:lumOff val="80000"/>
                  </a:schemeClr>
                </a:solidFill>
              </a:rPr>
              <a:t>Why games?</a:t>
            </a:r>
          </a:p>
          <a:p>
            <a:pPr lvl="1">
              <a:buClr>
                <a:srgbClr val="FF0000"/>
              </a:buClr>
              <a:buSzPct val="80000"/>
              <a:buFont typeface="Wingdings" pitchFamily="2" charset="2"/>
              <a:buChar char="v"/>
            </a:pPr>
            <a:r>
              <a:rPr lang="en-US" dirty="0" smtClean="0">
                <a:solidFill>
                  <a:schemeClr val="accent4">
                    <a:lumMod val="20000"/>
                    <a:lumOff val="80000"/>
                  </a:schemeClr>
                </a:solidFill>
              </a:rPr>
              <a:t>People learn better from games</a:t>
            </a:r>
          </a:p>
          <a:p>
            <a:pPr lvl="1">
              <a:buClr>
                <a:srgbClr val="FF0000"/>
              </a:buClr>
              <a:buSzPct val="80000"/>
              <a:buFont typeface="Wingdings" pitchFamily="2" charset="2"/>
              <a:buChar char="v"/>
            </a:pPr>
            <a:r>
              <a:rPr lang="en-US" dirty="0" smtClean="0">
                <a:solidFill>
                  <a:schemeClr val="accent4">
                    <a:lumMod val="20000"/>
                    <a:lumOff val="80000"/>
                  </a:schemeClr>
                </a:solidFill>
              </a:rPr>
              <a:t>Games can allow for greater interactivity between themselves and the collection</a:t>
            </a:r>
          </a:p>
          <a:p>
            <a:pPr lvl="1">
              <a:buClr>
                <a:srgbClr val="FF0000"/>
              </a:buClr>
              <a:buSzPct val="80000"/>
              <a:buFont typeface="Wingdings" pitchFamily="2" charset="2"/>
              <a:buChar char="v"/>
            </a:pPr>
            <a:r>
              <a:rPr lang="en-US" dirty="0" smtClean="0">
                <a:solidFill>
                  <a:schemeClr val="accent4">
                    <a:lumMod val="20000"/>
                    <a:lumOff val="80000"/>
                  </a:schemeClr>
                </a:solidFill>
              </a:rPr>
              <a:t>Games allow visitors to act in ways they would not otherwise</a:t>
            </a:r>
          </a:p>
          <a:p>
            <a:pPr lvl="1">
              <a:buClr>
                <a:srgbClr val="FF0000"/>
              </a:buClr>
              <a:buSzPct val="80000"/>
              <a:buFont typeface="Wingdings" pitchFamily="2" charset="2"/>
              <a:buChar char="v"/>
            </a:pPr>
            <a:r>
              <a:rPr lang="en-US" dirty="0" smtClean="0">
                <a:solidFill>
                  <a:schemeClr val="accent4">
                    <a:lumMod val="20000"/>
                    <a:lumOff val="80000"/>
                  </a:schemeClr>
                </a:solidFill>
              </a:rPr>
              <a:t>Games make people better</a:t>
            </a:r>
          </a:p>
          <a:p>
            <a:pPr lvl="1">
              <a:buFont typeface="Wingdings" pitchFamily="2" charset="2"/>
              <a:buChar char="v"/>
            </a:pPr>
            <a:endParaRPr lang="en-US" dirty="0"/>
          </a:p>
          <a:p>
            <a:endParaRPr lang="en-US" dirty="0"/>
          </a:p>
        </p:txBody>
      </p:sp>
    </p:spTree>
    <p:extLst>
      <p:ext uri="{BB962C8B-B14F-4D97-AF65-F5344CB8AC3E}">
        <p14:creationId xmlns:p14="http://schemas.microsoft.com/office/powerpoint/2010/main" xmlns="" val="173916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bg1">
                    <a:lumMod val="85000"/>
                  </a:schemeClr>
                </a:solidFill>
              </a:rPr>
              <a:t>Games in Museums</a:t>
            </a:r>
            <a:endParaRPr lang="en-US" dirty="0">
              <a:solidFill>
                <a:schemeClr val="bg1">
                  <a:lumMod val="85000"/>
                </a:schemeClr>
              </a:solidFill>
            </a:endParaRPr>
          </a:p>
        </p:txBody>
      </p:sp>
      <p:sp>
        <p:nvSpPr>
          <p:cNvPr id="3" name="Content Placeholder 2"/>
          <p:cNvSpPr>
            <a:spLocks noGrp="1"/>
          </p:cNvSpPr>
          <p:nvPr>
            <p:ph sz="quarter" idx="1"/>
          </p:nvPr>
        </p:nvSpPr>
        <p:spPr>
          <a:xfrm>
            <a:off x="5954486" y="1219200"/>
            <a:ext cx="2732314" cy="4937760"/>
          </a:xfrm>
        </p:spPr>
        <p:txBody>
          <a:bodyPr/>
          <a:lstStyle/>
          <a:p>
            <a:pPr>
              <a:buFont typeface="Wingdings" pitchFamily="2" charset="2"/>
              <a:buChar char="v"/>
            </a:pPr>
            <a:r>
              <a:rPr lang="en-US" dirty="0" smtClean="0">
                <a:solidFill>
                  <a:schemeClr val="accent4">
                    <a:lumMod val="20000"/>
                    <a:lumOff val="80000"/>
                  </a:schemeClr>
                </a:solidFill>
              </a:rPr>
              <a:t>Museums contain all the components of a system</a:t>
            </a:r>
          </a:p>
          <a:p>
            <a:pPr lvl="1">
              <a:buFont typeface="Wingdings" pitchFamily="2" charset="2"/>
              <a:buChar char="v"/>
            </a:pPr>
            <a:r>
              <a:rPr lang="en-US" dirty="0" smtClean="0">
                <a:solidFill>
                  <a:schemeClr val="accent4">
                    <a:lumMod val="20000"/>
                    <a:lumOff val="80000"/>
                  </a:schemeClr>
                </a:solidFill>
              </a:rPr>
              <a:t>Objects</a:t>
            </a:r>
          </a:p>
          <a:p>
            <a:pPr lvl="1">
              <a:buFont typeface="Wingdings" pitchFamily="2" charset="2"/>
              <a:buChar char="v"/>
            </a:pPr>
            <a:r>
              <a:rPr lang="en-US" dirty="0" smtClean="0">
                <a:solidFill>
                  <a:schemeClr val="accent4">
                    <a:lumMod val="20000"/>
                    <a:lumOff val="80000"/>
                  </a:schemeClr>
                </a:solidFill>
              </a:rPr>
              <a:t>Specific qualities</a:t>
            </a:r>
          </a:p>
          <a:p>
            <a:pPr lvl="1">
              <a:buFont typeface="Wingdings" pitchFamily="2" charset="2"/>
              <a:buChar char="v"/>
            </a:pPr>
            <a:r>
              <a:rPr lang="en-US" dirty="0" smtClean="0">
                <a:solidFill>
                  <a:schemeClr val="accent4">
                    <a:lumMod val="20000"/>
                    <a:lumOff val="80000"/>
                  </a:schemeClr>
                </a:solidFill>
              </a:rPr>
              <a:t>Logical, meaningful relationships</a:t>
            </a:r>
          </a:p>
          <a:p>
            <a:pPr lvl="1">
              <a:buFont typeface="Wingdings" pitchFamily="2" charset="2"/>
              <a:buChar char="v"/>
            </a:pPr>
            <a:r>
              <a:rPr lang="en-US" dirty="0" smtClean="0">
                <a:solidFill>
                  <a:schemeClr val="accent4">
                    <a:lumMod val="20000"/>
                    <a:lumOff val="80000"/>
                  </a:schemeClr>
                </a:solidFill>
              </a:rPr>
              <a:t>Environment</a:t>
            </a:r>
          </a:p>
          <a:p>
            <a:pPr>
              <a:buFont typeface="Wingdings" pitchFamily="2" charset="2"/>
              <a:buChar char="v"/>
            </a:pPr>
            <a:endParaRPr lang="en-US" dirty="0" smtClean="0">
              <a:solidFill>
                <a:schemeClr val="accent4">
                  <a:lumMod val="20000"/>
                  <a:lumOff val="80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2172" t="5016" r="4229"/>
          <a:stretch/>
        </p:blipFill>
        <p:spPr>
          <a:xfrm>
            <a:off x="10886" y="1371600"/>
            <a:ext cx="5943600" cy="48613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solidFill>
                  <a:schemeClr val="bg1">
                    <a:lumMod val="85000"/>
                  </a:schemeClr>
                </a:solidFill>
              </a:rPr>
              <a:t>Some examples</a:t>
            </a:r>
            <a:endParaRPr lang="en-US" dirty="0">
              <a:solidFill>
                <a:schemeClr val="bg1">
                  <a:lumMod val="85000"/>
                </a:schemeClr>
              </a:solidFill>
            </a:endParaRPr>
          </a:p>
        </p:txBody>
      </p:sp>
      <p:sp>
        <p:nvSpPr>
          <p:cNvPr id="3" name="Content Placeholder 2"/>
          <p:cNvSpPr>
            <a:spLocks noGrp="1"/>
          </p:cNvSpPr>
          <p:nvPr>
            <p:ph idx="1"/>
          </p:nvPr>
        </p:nvSpPr>
        <p:spPr>
          <a:xfrm>
            <a:off x="304800" y="1447800"/>
            <a:ext cx="4800600" cy="5334000"/>
          </a:xfrm>
        </p:spPr>
        <p:txBody>
          <a:bodyPr>
            <a:normAutofit/>
          </a:bodyPr>
          <a:lstStyle/>
          <a:p>
            <a:pPr>
              <a:buClr>
                <a:srgbClr val="00B0F0"/>
              </a:buClr>
              <a:buFont typeface="Wingdings" pitchFamily="2" charset="2"/>
              <a:buChar char="v"/>
            </a:pPr>
            <a:r>
              <a:rPr lang="en-US" dirty="0" smtClean="0">
                <a:solidFill>
                  <a:schemeClr val="accent4">
                    <a:lumMod val="20000"/>
                    <a:lumOff val="80000"/>
                  </a:schemeClr>
                </a:solidFill>
                <a:hlinkClick r:id="rId3"/>
              </a:rPr>
              <a:t>Ghosts of a Chance, Smithsonian</a:t>
            </a:r>
            <a:endParaRPr lang="en-US" dirty="0" smtClean="0">
              <a:solidFill>
                <a:schemeClr val="accent4">
                  <a:lumMod val="20000"/>
                  <a:lumOff val="80000"/>
                </a:schemeClr>
              </a:solidFill>
            </a:endParaRPr>
          </a:p>
          <a:p>
            <a:pPr>
              <a:buClr>
                <a:srgbClr val="00B0F0"/>
              </a:buClr>
              <a:buFont typeface="Wingdings" pitchFamily="2" charset="2"/>
              <a:buChar char="v"/>
            </a:pPr>
            <a:r>
              <a:rPr lang="en-US" dirty="0" smtClean="0">
                <a:solidFill>
                  <a:schemeClr val="accent4">
                    <a:lumMod val="20000"/>
                    <a:lumOff val="80000"/>
                  </a:schemeClr>
                </a:solidFill>
                <a:hlinkClick r:id="rId4"/>
              </a:rPr>
              <a:t>Operation Sigismund, </a:t>
            </a:r>
            <a:r>
              <a:rPr lang="en-US" dirty="0" err="1" smtClean="0">
                <a:solidFill>
                  <a:schemeClr val="accent4">
                    <a:lumMod val="20000"/>
                    <a:lumOff val="80000"/>
                  </a:schemeClr>
                </a:solidFill>
                <a:hlinkClick r:id="rId4"/>
              </a:rPr>
              <a:t>Waag</a:t>
            </a:r>
            <a:r>
              <a:rPr lang="en-US" dirty="0" smtClean="0">
                <a:solidFill>
                  <a:schemeClr val="accent4">
                    <a:lumMod val="20000"/>
                    <a:lumOff val="80000"/>
                  </a:schemeClr>
                </a:solidFill>
                <a:hlinkClick r:id="rId4"/>
              </a:rPr>
              <a:t> Society </a:t>
            </a:r>
            <a:r>
              <a:rPr lang="en-US" dirty="0" smtClean="0">
                <a:solidFill>
                  <a:schemeClr val="accent4">
                    <a:lumMod val="20000"/>
                    <a:lumOff val="80000"/>
                  </a:schemeClr>
                </a:solidFill>
              </a:rPr>
              <a:t>(the Netherlands)</a:t>
            </a:r>
          </a:p>
          <a:p>
            <a:pPr>
              <a:buClr>
                <a:srgbClr val="00B0F0"/>
              </a:buClr>
              <a:buFont typeface="Wingdings" pitchFamily="2" charset="2"/>
              <a:buChar char="v"/>
            </a:pPr>
            <a:r>
              <a:rPr lang="en-US" dirty="0" smtClean="0">
                <a:solidFill>
                  <a:schemeClr val="accent4">
                    <a:lumMod val="20000"/>
                    <a:lumOff val="80000"/>
                  </a:schemeClr>
                </a:solidFill>
              </a:rPr>
              <a:t>In-house kiosks at </a:t>
            </a:r>
            <a:r>
              <a:rPr lang="en-US" dirty="0" err="1" smtClean="0">
                <a:solidFill>
                  <a:schemeClr val="accent4">
                    <a:lumMod val="20000"/>
                    <a:lumOff val="80000"/>
                  </a:schemeClr>
                </a:solidFill>
              </a:rPr>
              <a:t>Shedd</a:t>
            </a:r>
            <a:r>
              <a:rPr lang="en-US" dirty="0" smtClean="0">
                <a:solidFill>
                  <a:schemeClr val="accent4">
                    <a:lumMod val="20000"/>
                    <a:lumOff val="80000"/>
                  </a:schemeClr>
                </a:solidFill>
              </a:rPr>
              <a:t> Aquarium, Chicago Museum of Science and Industry (</a:t>
            </a:r>
            <a:r>
              <a:rPr lang="en-US" dirty="0" smtClean="0">
                <a:solidFill>
                  <a:schemeClr val="accent4">
                    <a:lumMod val="20000"/>
                    <a:lumOff val="80000"/>
                  </a:schemeClr>
                </a:solidFill>
                <a:hlinkClick r:id="rId5"/>
              </a:rPr>
              <a:t>You! The Experience</a:t>
            </a:r>
            <a:r>
              <a:rPr lang="en-US" dirty="0" smtClean="0">
                <a:solidFill>
                  <a:schemeClr val="accent4">
                    <a:lumMod val="20000"/>
                    <a:lumOff val="80000"/>
                  </a:schemeClr>
                </a:solidFill>
              </a:rPr>
              <a:t>)</a:t>
            </a:r>
          </a:p>
          <a:p>
            <a:pPr>
              <a:buClr>
                <a:srgbClr val="00B0F0"/>
              </a:buClr>
              <a:buFont typeface="Wingdings" pitchFamily="2" charset="2"/>
              <a:buChar char="v"/>
            </a:pPr>
            <a:r>
              <a:rPr lang="en-US" dirty="0" smtClean="0">
                <a:solidFill>
                  <a:schemeClr val="accent4">
                    <a:lumMod val="20000"/>
                    <a:lumOff val="80000"/>
                  </a:schemeClr>
                </a:solidFill>
                <a:hlinkClick r:id="rId6"/>
              </a:rPr>
              <a:t>Room of Wonders, Frame Museum</a:t>
            </a:r>
            <a:r>
              <a:rPr lang="en-US" dirty="0" smtClean="0">
                <a:solidFill>
                  <a:schemeClr val="accent4">
                    <a:lumMod val="20000"/>
                    <a:lumOff val="80000"/>
                  </a:schemeClr>
                </a:solidFill>
              </a:rPr>
              <a:t> (France)</a:t>
            </a:r>
          </a:p>
          <a:p>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219700" y="1752600"/>
            <a:ext cx="3924300" cy="2943225"/>
          </a:xfrm>
          <a:prstGeom prst="rect">
            <a:avLst/>
          </a:prstGeom>
        </p:spPr>
      </p:pic>
    </p:spTree>
    <p:extLst>
      <p:ext uri="{BB962C8B-B14F-4D97-AF65-F5344CB8AC3E}">
        <p14:creationId xmlns:p14="http://schemas.microsoft.com/office/powerpoint/2010/main" xmlns="" val="2294107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2">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446</TotalTime>
  <Words>2639</Words>
  <Application>Microsoft Office PowerPoint</Application>
  <PresentationFormat>On-screen Show (4:3)</PresentationFormat>
  <Paragraphs>141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Origin</vt:lpstr>
      <vt:lpstr>Video Games as Museum Interpretive Tools: A Preliminary Look</vt:lpstr>
      <vt:lpstr>What’s a game?</vt:lpstr>
      <vt:lpstr>What’s a video game?</vt:lpstr>
      <vt:lpstr>Internship at the DIA</vt:lpstr>
      <vt:lpstr>The Detroit Institute of Arts</vt:lpstr>
      <vt:lpstr>The long-term idea</vt:lpstr>
      <vt:lpstr>The long-term idea</vt:lpstr>
      <vt:lpstr>Games in Museums</vt:lpstr>
      <vt:lpstr>Some examples</vt:lpstr>
      <vt:lpstr>The long-term idea</vt:lpstr>
      <vt:lpstr>Pitfalls and pratfalls</vt:lpstr>
      <vt:lpstr>Concluding thoughts</vt:lpstr>
      <vt:lpstr>References</vt:lpstr>
      <vt:lpstr>References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Games as Museum Interpretive Tools: A Preliminary Look</dc:title>
  <dc:creator>Jef Reynolds</dc:creator>
  <cp:lastModifiedBy>KT</cp:lastModifiedBy>
  <cp:revision>53</cp:revision>
  <cp:lastPrinted>2011-09-23T15:46:58Z</cp:lastPrinted>
  <dcterms:created xsi:type="dcterms:W3CDTF">2011-09-22T13:16:56Z</dcterms:created>
  <dcterms:modified xsi:type="dcterms:W3CDTF">2011-12-20T02:26:36Z</dcterms:modified>
</cp:coreProperties>
</file>